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290" r:id="rId2"/>
    <p:sldId id="312" r:id="rId3"/>
    <p:sldId id="296" r:id="rId4"/>
    <p:sldId id="318" r:id="rId5"/>
    <p:sldId id="380" r:id="rId6"/>
    <p:sldId id="384" r:id="rId7"/>
    <p:sldId id="385" r:id="rId8"/>
    <p:sldId id="382" r:id="rId9"/>
    <p:sldId id="381" r:id="rId10"/>
    <p:sldId id="383" r:id="rId11"/>
    <p:sldId id="386" r:id="rId12"/>
    <p:sldId id="387" r:id="rId13"/>
    <p:sldId id="388" r:id="rId14"/>
    <p:sldId id="405" r:id="rId15"/>
    <p:sldId id="389" r:id="rId16"/>
    <p:sldId id="390" r:id="rId17"/>
    <p:sldId id="391" r:id="rId18"/>
    <p:sldId id="392" r:id="rId19"/>
    <p:sldId id="393" r:id="rId20"/>
    <p:sldId id="394" r:id="rId21"/>
    <p:sldId id="395" r:id="rId22"/>
    <p:sldId id="396" r:id="rId23"/>
    <p:sldId id="397" r:id="rId24"/>
    <p:sldId id="398" r:id="rId25"/>
    <p:sldId id="399" r:id="rId26"/>
    <p:sldId id="404" r:id="rId27"/>
    <p:sldId id="400" r:id="rId28"/>
    <p:sldId id="401" r:id="rId29"/>
    <p:sldId id="402" r:id="rId30"/>
    <p:sldId id="403" r:id="rId31"/>
    <p:sldId id="349" r:id="rId32"/>
    <p:sldId id="320" r:id="rId33"/>
    <p:sldId id="299" r:id="rId34"/>
    <p:sldId id="297" r:id="rId35"/>
    <p:sldId id="307" r:id="rId36"/>
    <p:sldId id="308" r:id="rId37"/>
    <p:sldId id="309" r:id="rId38"/>
    <p:sldId id="334" r:id="rId39"/>
    <p:sldId id="378" r:id="rId40"/>
    <p:sldId id="300" r:id="rId41"/>
    <p:sldId id="332" r:id="rId42"/>
    <p:sldId id="292" r:id="rId43"/>
    <p:sldId id="310" r:id="rId44"/>
    <p:sldId id="284" r:id="rId45"/>
    <p:sldId id="278" r:id="rId46"/>
    <p:sldId id="288" r:id="rId47"/>
    <p:sldId id="277" r:id="rId48"/>
    <p:sldId id="287" r:id="rId49"/>
    <p:sldId id="379" r:id="rId50"/>
    <p:sldId id="295" r:id="rId51"/>
    <p:sldId id="331" r:id="rId52"/>
    <p:sldId id="313" r:id="rId53"/>
    <p:sldId id="335" r:id="rId54"/>
    <p:sldId id="376" r:id="rId55"/>
    <p:sldId id="337" r:id="rId56"/>
    <p:sldId id="338" r:id="rId57"/>
    <p:sldId id="339" r:id="rId58"/>
    <p:sldId id="340" r:id="rId59"/>
    <p:sldId id="341" r:id="rId60"/>
    <p:sldId id="342" r:id="rId61"/>
    <p:sldId id="344" r:id="rId62"/>
    <p:sldId id="286" r:id="rId63"/>
    <p:sldId id="345" r:id="rId64"/>
    <p:sldId id="343" r:id="rId65"/>
    <p:sldId id="311" r:id="rId66"/>
    <p:sldId id="294" r:id="rId67"/>
    <p:sldId id="348" r:id="rId68"/>
    <p:sldId id="350" r:id="rId69"/>
    <p:sldId id="351" r:id="rId70"/>
    <p:sldId id="352" r:id="rId71"/>
    <p:sldId id="353" r:id="rId72"/>
    <p:sldId id="354" r:id="rId73"/>
    <p:sldId id="306" r:id="rId74"/>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7D"/>
    <a:srgbClr val="3366FF"/>
    <a:srgbClr val="080808"/>
    <a:srgbClr val="0033CC"/>
    <a:srgbClr val="0066FF"/>
    <a:srgbClr val="0000FF"/>
    <a:srgbClr val="3333FF"/>
    <a:srgbClr val="00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6" autoAdjust="0"/>
    <p:restoredTop sz="94576" autoAdjust="0"/>
  </p:normalViewPr>
  <p:slideViewPr>
    <p:cSldViewPr>
      <p:cViewPr>
        <p:scale>
          <a:sx n="100" d="100"/>
          <a:sy n="100" d="100"/>
        </p:scale>
        <p:origin x="-1404" y="-138"/>
      </p:cViewPr>
      <p:guideLst>
        <p:guide orient="horz" pos="2160"/>
        <p:guide pos="2880"/>
      </p:guideLst>
    </p:cSldViewPr>
  </p:slideViewPr>
  <p:outlineViewPr>
    <p:cViewPr>
      <p:scale>
        <a:sx n="33" d="100"/>
        <a:sy n="33" d="100"/>
      </p:scale>
      <p:origin x="0" y="6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0.21283783783783836"/>
          <c:y val="2.8571428571428612E-2"/>
          <c:w val="0.61824324324324365"/>
          <c:h val="0.68051948051948186"/>
        </c:manualLayout>
      </c:layout>
      <c:barChart>
        <c:barDir val="bar"/>
        <c:grouping val="clustered"/>
        <c:ser>
          <c:idx val="0"/>
          <c:order val="0"/>
          <c:tx>
            <c:strRef>
              <c:f>Daten!$B$23</c:f>
              <c:strCache>
                <c:ptCount val="1"/>
                <c:pt idx="0">
                  <c:v>ohne Hilfen</c:v>
                </c:pt>
              </c:strCache>
            </c:strRef>
          </c:tx>
          <c:spPr>
            <a:solidFill>
              <a:srgbClr val="CCCCFF"/>
            </a:solidFill>
            <a:ln w="18327">
              <a:solidFill>
                <a:srgbClr val="000000"/>
              </a:solidFill>
              <a:prstDash val="solid"/>
            </a:ln>
          </c:spPr>
          <c:cat>
            <c:strRef>
              <c:f>Daten!$A$24:$A$28</c:f>
              <c:strCache>
                <c:ptCount val="5"/>
                <c:pt idx="0">
                  <c:v>Lernmaterial hilfreich</c:v>
                </c:pt>
                <c:pt idx="1">
                  <c:v>Vorwissen hilfreich</c:v>
                </c:pt>
                <c:pt idx="2">
                  <c:v>Anstrengung</c:v>
                </c:pt>
                <c:pt idx="3">
                  <c:v>Aufgabenschwierigkeit</c:v>
                </c:pt>
                <c:pt idx="4">
                  <c:v>Aufgabenlösung</c:v>
                </c:pt>
              </c:strCache>
            </c:strRef>
          </c:cat>
          <c:val>
            <c:numRef>
              <c:f>Daten!$B$24:$B$28</c:f>
              <c:numCache>
                <c:formatCode>General</c:formatCode>
                <c:ptCount val="5"/>
                <c:pt idx="0">
                  <c:v>1.9666666666666675</c:v>
                </c:pt>
                <c:pt idx="1">
                  <c:v>1.7333333333333341</c:v>
                </c:pt>
                <c:pt idx="2">
                  <c:v>2.9666666666666668</c:v>
                </c:pt>
                <c:pt idx="3">
                  <c:v>0.9</c:v>
                </c:pt>
                <c:pt idx="4">
                  <c:v>2.0666666666666669</c:v>
                </c:pt>
              </c:numCache>
            </c:numRef>
          </c:val>
        </c:ser>
        <c:ser>
          <c:idx val="1"/>
          <c:order val="1"/>
          <c:tx>
            <c:strRef>
              <c:f>Daten!$C$23</c:f>
              <c:strCache>
                <c:ptCount val="1"/>
                <c:pt idx="0">
                  <c:v>mit Hilfen</c:v>
                </c:pt>
              </c:strCache>
            </c:strRef>
          </c:tx>
          <c:spPr>
            <a:solidFill>
              <a:srgbClr val="333399"/>
            </a:solidFill>
            <a:ln w="18327">
              <a:solidFill>
                <a:srgbClr val="000000"/>
              </a:solidFill>
              <a:prstDash val="solid"/>
            </a:ln>
          </c:spPr>
          <c:cat>
            <c:strRef>
              <c:f>Daten!$A$24:$A$28</c:f>
              <c:strCache>
                <c:ptCount val="5"/>
                <c:pt idx="0">
                  <c:v>Lernmaterial hilfreich</c:v>
                </c:pt>
                <c:pt idx="1">
                  <c:v>Vorwissen hilfreich</c:v>
                </c:pt>
                <c:pt idx="2">
                  <c:v>Anstrengung</c:v>
                </c:pt>
                <c:pt idx="3">
                  <c:v>Aufgabenschwierigkeit</c:v>
                </c:pt>
                <c:pt idx="4">
                  <c:v>Aufgabenlösung</c:v>
                </c:pt>
              </c:strCache>
            </c:strRef>
          </c:cat>
          <c:val>
            <c:numRef>
              <c:f>Daten!$C$24:$C$28</c:f>
              <c:numCache>
                <c:formatCode>General</c:formatCode>
                <c:ptCount val="5"/>
                <c:pt idx="0">
                  <c:v>3.0714285714285707</c:v>
                </c:pt>
                <c:pt idx="1">
                  <c:v>2.6071428571428612</c:v>
                </c:pt>
                <c:pt idx="2">
                  <c:v>2.7857142857142856</c:v>
                </c:pt>
                <c:pt idx="3">
                  <c:v>1.5</c:v>
                </c:pt>
                <c:pt idx="4">
                  <c:v>2.7142857142857144</c:v>
                </c:pt>
              </c:numCache>
            </c:numRef>
          </c:val>
        </c:ser>
        <c:axId val="140355456"/>
        <c:axId val="140356992"/>
      </c:barChart>
      <c:catAx>
        <c:axId val="140355456"/>
        <c:scaling>
          <c:orientation val="minMax"/>
        </c:scaling>
        <c:delete val="1"/>
        <c:axPos val="l"/>
        <c:numFmt formatCode="General" sourceLinked="1"/>
        <c:tickLblPos val="none"/>
        <c:crossAx val="140356992"/>
        <c:crosses val="autoZero"/>
        <c:auto val="1"/>
        <c:lblAlgn val="ctr"/>
        <c:lblOffset val="100"/>
        <c:tickLblSkip val="1"/>
        <c:tickMarkSkip val="1"/>
      </c:catAx>
      <c:valAx>
        <c:axId val="140356992"/>
        <c:scaling>
          <c:orientation val="minMax"/>
          <c:max val="4"/>
          <c:min val="0"/>
        </c:scaling>
        <c:axPos val="b"/>
        <c:majorGridlines>
          <c:spPr>
            <a:ln w="4582">
              <a:solidFill>
                <a:srgbClr val="000000"/>
              </a:solidFill>
              <a:prstDash val="solid"/>
            </a:ln>
          </c:spPr>
        </c:majorGridlines>
        <c:numFmt formatCode="General" sourceLinked="1"/>
        <c:tickLblPos val="nextTo"/>
        <c:spPr>
          <a:ln w="4582">
            <a:solidFill>
              <a:srgbClr val="000000"/>
            </a:solidFill>
            <a:prstDash val="solid"/>
          </a:ln>
        </c:spPr>
        <c:txPr>
          <a:bodyPr rot="0" vert="horz"/>
          <a:lstStyle/>
          <a:p>
            <a:pPr>
              <a:defRPr sz="1371" b="0" i="0" u="none" strike="noStrike" baseline="0">
                <a:solidFill>
                  <a:srgbClr val="FFFFFF"/>
                </a:solidFill>
                <a:latin typeface="Arial"/>
                <a:ea typeface="Arial"/>
                <a:cs typeface="Arial"/>
              </a:defRPr>
            </a:pPr>
            <a:endParaRPr lang="de-DE"/>
          </a:p>
        </c:txPr>
        <c:crossAx val="140355456"/>
        <c:crosses val="autoZero"/>
        <c:crossBetween val="between"/>
        <c:majorUnit val="1"/>
      </c:valAx>
      <c:spPr>
        <a:solidFill>
          <a:srgbClr val="C0C0C0"/>
        </a:solidFill>
        <a:ln w="18327">
          <a:solidFill>
            <a:srgbClr val="808080"/>
          </a:solidFill>
          <a:prstDash val="solid"/>
        </a:ln>
      </c:spPr>
    </c:plotArea>
    <c:legend>
      <c:legendPos val="r"/>
      <c:layout>
        <c:manualLayout>
          <c:xMode val="edge"/>
          <c:yMode val="edge"/>
          <c:x val="0.4493243243243254"/>
          <c:y val="0.77402597402597484"/>
          <c:w val="0.14189189189189241"/>
          <c:h val="0.11168831168831164"/>
        </c:manualLayout>
      </c:layout>
      <c:spPr>
        <a:solidFill>
          <a:srgbClr val="FFFFFF"/>
        </a:solidFill>
        <a:ln w="4582">
          <a:solidFill>
            <a:srgbClr val="000000"/>
          </a:solidFill>
          <a:prstDash val="solid"/>
        </a:ln>
      </c:spPr>
      <c:txPr>
        <a:bodyPr/>
        <a:lstStyle/>
        <a:p>
          <a:pPr>
            <a:defRPr sz="1255" b="0" i="0" u="none" strike="noStrike" baseline="0">
              <a:solidFill>
                <a:srgbClr val="000000"/>
              </a:solidFill>
              <a:latin typeface="Arial"/>
              <a:ea typeface="Arial"/>
              <a:cs typeface="Arial"/>
            </a:defRPr>
          </a:pPr>
          <a:endParaRPr lang="de-DE"/>
        </a:p>
      </c:txPr>
    </c:legend>
    <c:plotVisOnly val="1"/>
    <c:dispBlanksAs val="gap"/>
  </c:chart>
  <c:spPr>
    <a:noFill/>
    <a:ln>
      <a:noFill/>
    </a:ln>
  </c:spPr>
  <c:txPr>
    <a:bodyPr/>
    <a:lstStyle/>
    <a:p>
      <a:pPr>
        <a:defRPr sz="1371" b="0" i="0" u="none" strike="noStrike" baseline="0">
          <a:solidFill>
            <a:srgbClr val="000000"/>
          </a:solidFill>
          <a:latin typeface="Arial"/>
          <a:ea typeface="Arial"/>
          <a:cs typeface="Arial"/>
        </a:defRPr>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2291"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2292"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2293"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52B454-6058-463C-8EBF-859C0574490F}"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662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663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663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D27494-1427-4BD3-B40A-1AEACBF7E4BB}"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5D9F94B-F7A4-403E-866D-A1220127443C}" type="slidenum">
              <a:rPr lang="de-DE" smtClean="0"/>
              <a:pPr>
                <a:defRPr/>
              </a:pPr>
              <a:t>6</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Abb. auf Basis von: J. Baumert u.a. (Hrsg.): PISA 2000: Basiskompetenzen von Schülerinnen und Schülern im internationalen Vergleich. Opladen 2001, S.  225 f.</a:t>
            </a:r>
          </a:p>
          <a:p>
            <a:endParaRPr lang="de-DE"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60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61</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63</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Nach Baumert 1993, diese Version</a:t>
            </a:r>
            <a:r>
              <a:rPr lang="de-DE" baseline="0" dirty="0" smtClean="0"/>
              <a:t> von Stangl/</a:t>
            </a:r>
            <a:r>
              <a:rPr lang="de-DE" baseline="0" dirty="0" err="1" smtClean="0"/>
              <a:t>Taller</a:t>
            </a:r>
            <a:r>
              <a:rPr lang="de-DE" baseline="0" dirty="0" smtClean="0"/>
              <a:t> (http://www.stangl-taller.at/ARBEITSBLAETTER/LERNEN/Lernstrategien.shtml)</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68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Udo Klinger, IFB Speyer, 2008</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72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5D9F94B-F7A4-403E-866D-A1220127443C}" type="slidenum">
              <a:rPr lang="de-DE" smtClean="0"/>
              <a:pPr>
                <a:defRPr/>
              </a:pPr>
              <a:t>7</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20</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17F28-8EE0-446C-85CE-04235A5F5EF0}" type="slidenum">
              <a:rPr lang="de-DE"/>
              <a:pPr/>
              <a:t>28</a:t>
            </a:fld>
            <a:endParaRPr lang="de-DE"/>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de-DE"/>
              <a:t>Aufgabenlösung: „Wir haben die Aufgabe vollständig/gar nicht gelöst“</a:t>
            </a:r>
          </a:p>
          <a:p>
            <a:r>
              <a:rPr lang="de-DE"/>
              <a:t>Schwierigkeit: „Ich fand, die Aufgabe war leicht zu bearbeiten“</a:t>
            </a:r>
          </a:p>
          <a:p>
            <a:r>
              <a:rPr lang="de-DE"/>
              <a:t>Hilfen: „Das Lernmaterial war für mich sehr hilfreich/gar nicht hilfreich“</a:t>
            </a:r>
          </a:p>
          <a:p>
            <a:r>
              <a:rPr lang="de-DE"/>
              <a:t>Vorwissen: „Für das Lösen der Aufgabe hat mir mein Vorwissen sehr/gar nicht geholfen“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Quelle: Zentrale für Unterrichtsmedien / http://www.zum.de/Faecher/freiarb/niehaves/spiele/kartensp10.pdf</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38</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7C14FFE-B940-4562-99D2-96CE7FB02284}" type="slidenum">
              <a:rPr lang="de-DE" smtClean="0"/>
              <a:pPr/>
              <a:t>45</a:t>
            </a:fld>
            <a:endParaRPr lang="de-DE"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dirty="0" smtClean="0">
                <a:latin typeface="+mj-lt"/>
                <a:ea typeface="Verdana" pitchFamily="34" charset="0"/>
                <a:cs typeface="Verdana" pitchFamily="34" charset="0"/>
              </a:rPr>
              <a:t>M. Mayer, S. Prediger: </a:t>
            </a:r>
            <a:r>
              <a:rPr lang="de-DE" sz="1200" b="0" kern="1200" baseline="0" dirty="0" smtClean="0">
                <a:solidFill>
                  <a:schemeClr val="tx1"/>
                </a:solidFill>
                <a:latin typeface="+mj-lt"/>
                <a:ea typeface="+mn-ea"/>
                <a:cs typeface="+mn-cs"/>
              </a:rPr>
              <a:t>Sprachenvielfalt im Mathematikunterricht. Herausforderungen, Chancen und</a:t>
            </a:r>
          </a:p>
          <a:p>
            <a:r>
              <a:rPr lang="de-DE" sz="1200" b="0" kern="1200" baseline="0" dirty="0" smtClean="0">
                <a:solidFill>
                  <a:schemeClr val="tx1"/>
                </a:solidFill>
                <a:latin typeface="+mj-lt"/>
                <a:ea typeface="+mn-ea"/>
                <a:cs typeface="+mn-cs"/>
              </a:rPr>
              <a:t>Förderansätze. </a:t>
            </a:r>
            <a:r>
              <a:rPr lang="de-DE" sz="1200" kern="1200" baseline="0" smtClean="0">
                <a:solidFill>
                  <a:schemeClr val="tx1"/>
                </a:solidFill>
                <a:latin typeface="Times New Roman" pitchFamily="18" charset="0"/>
                <a:ea typeface="+mn-ea"/>
                <a:cs typeface="+mn-cs"/>
              </a:rPr>
              <a:t>Praxis der Mathematik in der Schule, PM 54(45), Juni 2012</a:t>
            </a:r>
            <a:endParaRPr lang="de-DE" b="0" dirty="0">
              <a:latin typeface="+mj-lt"/>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latin typeface="Verdana" pitchFamily="34" charset="0"/>
                <a:ea typeface="Verdana" pitchFamily="34" charset="0"/>
                <a:cs typeface="Verdana" pitchFamily="34" charset="0"/>
              </a:rPr>
              <a:t>M. Wagenschein: Kinder auf dem Wege zur Physik. Weinheim: Beltz 2010 (2.Aufl.)</a:t>
            </a:r>
          </a:p>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57</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Abb. auf Basis von: J. Baumert u.a. (Hrsg.): PISA 2000: Basiskompetenzen von Schülerinnen und Schülern im internationalen Vergleich. Opladen 2001, S.  225 f.</a:t>
            </a:r>
          </a:p>
          <a:p>
            <a:endParaRPr lang="de-DE"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59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0BFA337-D264-4F0C-806C-EF999E03246B}" type="slidenum">
              <a:rPr lang="de-DE"/>
              <a:pPr>
                <a:defRPr/>
              </a:pPr>
              <a:t>‹Nr.›</a:t>
            </a:fld>
            <a:endParaRPr lang="de-DE"/>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29688E-C9EC-44AC-93DF-A756B904612C}" type="slidenum">
              <a:rPr lang="de-DE"/>
              <a:pPr>
                <a:defRPr/>
              </a:pPr>
              <a:t>‹Nr.›</a:t>
            </a:fld>
            <a:endParaRPr lang="de-D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1"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1" y="609600"/>
            <a:ext cx="56261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1723E-8ACD-42A6-852F-CE3E015F3AA6}" type="slidenum">
              <a:rPr lang="de-DE"/>
              <a:pPr>
                <a:defRPr/>
              </a:pPr>
              <a:t>‹Nr.›</a:t>
            </a:fld>
            <a:endParaRPr lang="de-D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784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73600" y="1981200"/>
            <a:ext cx="37846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AECF67F-376F-45AA-B64E-93A863981833}" type="slidenum">
              <a:rPr lang="de-DE"/>
              <a:pPr>
                <a:defRPr/>
              </a:pPr>
              <a:t>‹Nr.›</a:t>
            </a:fld>
            <a:endParaRPr lang="de-DE"/>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B7CB7D8-E337-4AA9-8184-5310FE60DBC2}" type="slidenum">
              <a:rPr lang="de-DE"/>
              <a:pPr>
                <a:defRPr/>
              </a:pPr>
              <a:t>‹Nr.›</a:t>
            </a:fld>
            <a:endParaRPr lang="de-D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658F6C1-8778-4762-A56B-E0C5133277BE}" type="slidenum">
              <a:rPr lang="de-DE"/>
              <a:pPr>
                <a:defRPr/>
              </a:pPr>
              <a:t>‹Nr.›</a:t>
            </a:fld>
            <a:endParaRPr lang="de-D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1C4E5F9-54BE-437D-8D94-9D1FFEAC354B}" type="slidenum">
              <a:rPr lang="de-DE"/>
              <a:pPr>
                <a:defRPr/>
              </a:pPr>
              <a:t>‹Nr.›</a:t>
            </a:fld>
            <a:endParaRPr lang="de-D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D79F96C-BE92-4A1D-AD48-E91CC9552304}" type="slidenum">
              <a:rPr lang="de-DE"/>
              <a:pPr>
                <a:defRPr/>
              </a:pPr>
              <a:t>‹Nr.›</a:t>
            </a:fld>
            <a:endParaRPr lang="de-D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6262252-D5A2-4D6E-B2FB-D16B409B79E6}" type="slidenum">
              <a:rPr lang="de-DE"/>
              <a:pPr>
                <a:defRPr/>
              </a:pPr>
              <a:t>‹Nr.›</a:t>
            </a:fld>
            <a:endParaRPr lang="de-DE"/>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0AAEF8C-F2AE-43D9-B7D4-447411F28AF7}" type="slidenum">
              <a:rPr lang="de-DE"/>
              <a:pPr>
                <a:defRPr/>
              </a:pPr>
              <a:t>‹Nr.›</a:t>
            </a:fld>
            <a:endParaRPr lang="de-D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16053D7-6B85-4333-9C1A-BC6B7D1A6A66}" type="slidenum">
              <a:rPr lang="de-DE"/>
              <a:pPr>
                <a:defRPr/>
              </a:pPr>
              <a:t>‹Nr.›</a:t>
            </a:fld>
            <a:endParaRPr lang="de-D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DS Kiew – Differenzieren (I) - Dr. L. Stäudel - 01/2014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7D08337-384E-42DF-8BB1-1A1CF872618A}" type="slidenum">
              <a:rPr lang="de-DE"/>
              <a:pPr>
                <a:defRPr/>
              </a:pPr>
              <a:t>‹Nr.›</a:t>
            </a:fld>
            <a:endParaRPr lang="de-D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smtClean="0"/>
              <a:t>DS Kiew – Differenzieren (I) - Dr. L. Stäudel - 01/2014</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47F63-BE70-4045-BCE8-7DA3162319C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D:\Daten\FriedrichCDs\WorkInProgress\Biologie\Asseln\ASSELN.AVI"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file:///C:\DipolWasserQR\ant1_1843.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wmf"/><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92696"/>
            <a:ext cx="7772400" cy="2736304"/>
          </a:xfrm>
        </p:spPr>
        <p:txBody>
          <a:bodyPr/>
          <a:lstStyle/>
          <a:p>
            <a:pPr>
              <a:tabLst>
                <a:tab pos="1520825" algn="l"/>
              </a:tabLst>
            </a:pPr>
            <a:r>
              <a:rPr lang="de-DE" sz="2800" dirty="0" smtClean="0">
                <a:latin typeface="Verdana" pitchFamily="34" charset="0"/>
                <a:ea typeface="Verdana" pitchFamily="34" charset="0"/>
                <a:cs typeface="Verdana" pitchFamily="34" charset="0"/>
              </a:rPr>
              <a:t>Ansätze zur Differenzierung im mathematisch-naturwissenschaftlichen Unterricht</a:t>
            </a:r>
            <a:endParaRPr lang="de-DE" sz="2000" dirty="0">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259632" y="6212904"/>
            <a:ext cx="6400800" cy="960512"/>
          </a:xfrm>
        </p:spPr>
        <p:txBody>
          <a:bodyPr/>
          <a:lstStyle/>
          <a:p>
            <a:r>
              <a:rPr lang="de-DE" sz="2400" dirty="0" smtClean="0">
                <a:solidFill>
                  <a:schemeClr val="tx2"/>
                </a:solidFill>
                <a:latin typeface="Verdana" pitchFamily="34" charset="0"/>
                <a:ea typeface="Verdana" pitchFamily="34" charset="0"/>
                <a:cs typeface="Verdana" pitchFamily="34" charset="0"/>
              </a:rPr>
              <a:t>Dr. Lutz </a:t>
            </a:r>
            <a:r>
              <a:rPr lang="de-DE" sz="2400" dirty="0" err="1" smtClean="0">
                <a:solidFill>
                  <a:schemeClr val="tx2"/>
                </a:solidFill>
                <a:latin typeface="Verdana" pitchFamily="34" charset="0"/>
                <a:ea typeface="Verdana" pitchFamily="34" charset="0"/>
                <a:cs typeface="Verdana" pitchFamily="34" charset="0"/>
              </a:rPr>
              <a:t>Stäudel</a:t>
            </a:r>
            <a:r>
              <a:rPr lang="de-DE" sz="2400" dirty="0" smtClean="0">
                <a:solidFill>
                  <a:schemeClr val="tx2"/>
                </a:solidFill>
                <a:latin typeface="Verdana" pitchFamily="34" charset="0"/>
                <a:ea typeface="Verdana" pitchFamily="34" charset="0"/>
                <a:cs typeface="Verdana" pitchFamily="34" charset="0"/>
              </a:rPr>
              <a:t>, Leipzig</a:t>
            </a:r>
          </a:p>
        </p:txBody>
      </p:sp>
      <p:sp>
        <p:nvSpPr>
          <p:cNvPr id="6" name="Rechteck 5"/>
          <p:cNvSpPr/>
          <p:nvPr/>
        </p:nvSpPr>
        <p:spPr>
          <a:xfrm>
            <a:off x="1619672" y="3140968"/>
            <a:ext cx="6264696" cy="1200329"/>
          </a:xfrm>
          <a:prstGeom prst="rect">
            <a:avLst/>
          </a:prstGeom>
          <a:solidFill>
            <a:srgbClr val="FFC000"/>
          </a:solidFill>
          <a:effectLst>
            <a:outerShdw blurRad="88900" dist="38100" dir="4560000" sx="102000" sy="102000" algn="tl" rotWithShape="0">
              <a:prstClr val="black">
                <a:alpha val="40000"/>
              </a:prstClr>
            </a:outerShdw>
          </a:effectLst>
        </p:spPr>
        <p:txBody>
          <a:bodyPr wrap="square">
            <a:spAutoFit/>
          </a:bodyPr>
          <a:lstStyle/>
          <a:p>
            <a:pPr>
              <a:buFont typeface="Arial" charset="0"/>
              <a:buChar char="•"/>
            </a:pPr>
            <a:r>
              <a:rPr lang="de-DE" dirty="0" smtClean="0">
                <a:latin typeface="Verdana" pitchFamily="34" charset="0"/>
                <a:ea typeface="Verdana" pitchFamily="34" charset="0"/>
                <a:cs typeface="Verdana" pitchFamily="34" charset="0"/>
              </a:rPr>
              <a:t>  Aufgaben mit gestuften Hilfen</a:t>
            </a:r>
          </a:p>
          <a:p>
            <a:pPr>
              <a:buFont typeface="Arial" charset="0"/>
              <a:buChar char="•"/>
            </a:pPr>
            <a:r>
              <a:rPr lang="de-DE" dirty="0" smtClean="0">
                <a:latin typeface="Verdana" pitchFamily="34" charset="0"/>
                <a:ea typeface="Verdana" pitchFamily="34" charset="0"/>
                <a:cs typeface="Verdana" pitchFamily="34" charset="0"/>
              </a:rPr>
              <a:t>  Methodenwerkzeuge</a:t>
            </a:r>
          </a:p>
          <a:p>
            <a:pPr>
              <a:buFont typeface="Arial" charset="0"/>
              <a:buChar char="•"/>
            </a:pPr>
            <a:r>
              <a:rPr lang="de-DE" dirty="0" smtClean="0">
                <a:latin typeface="Verdana" pitchFamily="34" charset="0"/>
                <a:ea typeface="Verdana" pitchFamily="34" charset="0"/>
                <a:cs typeface="Verdana" pitchFamily="34" charset="0"/>
              </a:rPr>
              <a:t>  Bereichsspezifische Lesefähigkeit</a:t>
            </a:r>
            <a:endParaRPr lang="de-DE" dirty="0"/>
          </a:p>
        </p:txBody>
      </p:sp>
      <p:sp>
        <p:nvSpPr>
          <p:cNvPr id="7" name="Rechteck 6"/>
          <p:cNvSpPr/>
          <p:nvPr/>
        </p:nvSpPr>
        <p:spPr>
          <a:xfrm>
            <a:off x="1635694" y="4509120"/>
            <a:ext cx="6248674" cy="1200329"/>
          </a:xfrm>
          <a:prstGeom prst="rect">
            <a:avLst/>
          </a:prstGeom>
          <a:solidFill>
            <a:srgbClr val="FFE07D"/>
          </a:solidFill>
          <a:effectLst>
            <a:outerShdw blurRad="88900" dist="38100" dir="4560000" sx="102000" sy="102000" algn="tl" rotWithShape="0">
              <a:prstClr val="black">
                <a:alpha val="40000"/>
              </a:prstClr>
            </a:outerShdw>
          </a:effectLst>
        </p:spPr>
        <p:txBody>
          <a:bodyPr wrap="square">
            <a:spAutoFit/>
          </a:bodyPr>
          <a:lstStyle/>
          <a:p>
            <a:pPr>
              <a:buFont typeface="Arial" charset="0"/>
              <a:buChar char="•"/>
            </a:pPr>
            <a:r>
              <a:rPr lang="de-DE" dirty="0" smtClean="0">
                <a:latin typeface="Verdana" pitchFamily="34" charset="0"/>
                <a:ea typeface="Verdana" pitchFamily="34" charset="0"/>
                <a:cs typeface="Verdana" pitchFamily="34" charset="0"/>
              </a:rPr>
              <a:t>  Erfahrungen / Feedback</a:t>
            </a:r>
          </a:p>
          <a:p>
            <a:pPr>
              <a:buFont typeface="Arial" charset="0"/>
              <a:buChar char="•"/>
            </a:pPr>
            <a:r>
              <a:rPr lang="de-DE" dirty="0" smtClean="0">
                <a:latin typeface="Verdana" pitchFamily="34" charset="0"/>
                <a:ea typeface="Verdana" pitchFamily="34" charset="0"/>
                <a:cs typeface="Verdana" pitchFamily="34" charset="0"/>
              </a:rPr>
              <a:t>  Diagnoseinstrumente &amp; Testaufgaben</a:t>
            </a:r>
          </a:p>
          <a:p>
            <a:pPr>
              <a:buFont typeface="Arial" charset="0"/>
              <a:buChar char="•"/>
            </a:pPr>
            <a:r>
              <a:rPr lang="de-DE" dirty="0" smtClean="0">
                <a:latin typeface="Verdana" pitchFamily="34" charset="0"/>
                <a:ea typeface="Verdana" pitchFamily="34" charset="0"/>
                <a:cs typeface="Verdana" pitchFamily="34" charset="0"/>
              </a:rPr>
              <a:t>  Individuelle Förderung</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02096" y="381000"/>
            <a:ext cx="6934200" cy="1143000"/>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LEV VYGOTSKI (1896-1934)</a:t>
            </a:r>
          </a:p>
        </p:txBody>
      </p:sp>
      <p:sp>
        <p:nvSpPr>
          <p:cNvPr id="18435" name="Rectangle 3"/>
          <p:cNvSpPr>
            <a:spLocks noGrp="1" noChangeArrowheads="1"/>
          </p:cNvSpPr>
          <p:nvPr>
            <p:ph type="body" idx="1"/>
          </p:nvPr>
        </p:nvSpPr>
        <p:spPr>
          <a:xfrm>
            <a:off x="3200400" y="2057400"/>
            <a:ext cx="5334000" cy="609600"/>
          </a:xfrm>
        </p:spPr>
        <p:txBody>
          <a:bodyPr/>
          <a:lstStyle/>
          <a:p>
            <a:pPr eaLnBrk="1" hangingPunct="1">
              <a:buFontTx/>
              <a:buNone/>
            </a:pPr>
            <a:r>
              <a:rPr lang="de-DE" sz="2600" dirty="0" smtClean="0">
                <a:latin typeface="Verdana" pitchFamily="34" charset="0"/>
                <a:ea typeface="Verdana" pitchFamily="34" charset="0"/>
                <a:cs typeface="Verdana" pitchFamily="34" charset="0"/>
              </a:rPr>
              <a:t>Zone der proximalen Entwicklung</a:t>
            </a:r>
          </a:p>
        </p:txBody>
      </p:sp>
      <p:pic>
        <p:nvPicPr>
          <p:cNvPr id="29700" name="Picture 5"/>
          <p:cNvPicPr>
            <a:picLocks noChangeAspect="1" noChangeArrowheads="1"/>
          </p:cNvPicPr>
          <p:nvPr/>
        </p:nvPicPr>
        <p:blipFill>
          <a:blip r:embed="rId2" cstate="print"/>
          <a:srcRect/>
          <a:stretch>
            <a:fillRect/>
          </a:stretch>
        </p:blipFill>
        <p:spPr bwMode="auto">
          <a:xfrm>
            <a:off x="838200" y="1752600"/>
            <a:ext cx="2065338" cy="2566988"/>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2362200" y="3303588"/>
            <a:ext cx="6408738" cy="2411412"/>
          </a:xfrm>
          <a:prstGeom prst="rect">
            <a:avLst/>
          </a:prstGeom>
          <a:noFill/>
          <a:ln w="9525">
            <a:noFill/>
            <a:miter lim="800000"/>
            <a:headEnd/>
            <a:tailEnd/>
          </a:ln>
        </p:spPr>
      </p:pic>
      <p:pic>
        <p:nvPicPr>
          <p:cNvPr id="9"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3792" y="1144960"/>
            <a:ext cx="7918648" cy="915888"/>
          </a:xfrm>
        </p:spPr>
        <p:txBody>
          <a:bodyPr/>
          <a:lstStyle/>
          <a:p>
            <a:r>
              <a:rPr lang="de-DE" sz="2800" dirty="0" smtClean="0">
                <a:solidFill>
                  <a:schemeClr val="tx1"/>
                </a:solidFill>
                <a:latin typeface="Verdana" pitchFamily="34" charset="0"/>
              </a:rPr>
              <a:t>Was sich als Inhalt für (Lern-)Aufgaben </a:t>
            </a:r>
            <a:br>
              <a:rPr lang="de-DE" sz="2800" dirty="0" smtClean="0">
                <a:solidFill>
                  <a:schemeClr val="tx1"/>
                </a:solidFill>
                <a:latin typeface="Verdana" pitchFamily="34" charset="0"/>
              </a:rPr>
            </a:br>
            <a:r>
              <a:rPr lang="de-DE" sz="2800" dirty="0" smtClean="0">
                <a:solidFill>
                  <a:schemeClr val="tx1"/>
                </a:solidFill>
                <a:latin typeface="Verdana" pitchFamily="34" charset="0"/>
              </a:rPr>
              <a:t>besonders gut eignet: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 name="Textfeld 14"/>
          <p:cNvSpPr txBox="1"/>
          <p:nvPr/>
        </p:nvSpPr>
        <p:spPr>
          <a:xfrm>
            <a:off x="1001774" y="2348880"/>
            <a:ext cx="7242634" cy="3855204"/>
          </a:xfrm>
          <a:prstGeom prst="rect">
            <a:avLst/>
          </a:prstGeom>
          <a:solidFill>
            <a:schemeClr val="bg1">
              <a:lumMod val="75000"/>
              <a:alpha val="86000"/>
            </a:schemeClr>
          </a:solidFill>
        </p:spPr>
        <p:txBody>
          <a:bodyPr wrap="none" lIns="468000" tIns="324000" rIns="468000" bIns="324000" rtlCol="0">
            <a:spAutoFit/>
          </a:bodyPr>
          <a:lstStyle/>
          <a:p>
            <a:pPr>
              <a:spcAft>
                <a:spcPts val="1200"/>
              </a:spcAft>
              <a:buFontTx/>
              <a:buChar char="-"/>
            </a:pPr>
            <a:r>
              <a:rPr lang="de-DE" sz="2800" dirty="0" smtClean="0">
                <a:latin typeface="Verdana" pitchFamily="34" charset="0"/>
                <a:ea typeface="Verdana" pitchFamily="34" charset="0"/>
                <a:cs typeface="Verdana" pitchFamily="34" charset="0"/>
              </a:rPr>
              <a:t> Naturwissenschaftliches Arbeiten</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   bzw. </a:t>
            </a:r>
            <a:r>
              <a:rPr lang="de-DE" sz="2800" dirty="0" err="1" smtClean="0">
                <a:latin typeface="Verdana" pitchFamily="34" charset="0"/>
                <a:ea typeface="Verdana" pitchFamily="34" charset="0"/>
                <a:cs typeface="Verdana" pitchFamily="34" charset="0"/>
              </a:rPr>
              <a:t>mathemat</a:t>
            </a:r>
            <a:r>
              <a:rPr lang="de-DE" sz="2800" dirty="0" smtClean="0">
                <a:latin typeface="Verdana" pitchFamily="34" charset="0"/>
                <a:ea typeface="Verdana" pitchFamily="34" charset="0"/>
                <a:cs typeface="Verdana" pitchFamily="34" charset="0"/>
              </a:rPr>
              <a:t>. Modellieren </a:t>
            </a:r>
          </a:p>
          <a:p>
            <a:pPr>
              <a:spcAft>
                <a:spcPts val="1200"/>
              </a:spcAft>
            </a:pPr>
            <a:r>
              <a:rPr lang="de-DE" sz="2800" dirty="0" smtClean="0">
                <a:latin typeface="Verdana" pitchFamily="34" charset="0"/>
                <a:ea typeface="Verdana" pitchFamily="34" charset="0"/>
                <a:cs typeface="Verdana" pitchFamily="34" charset="0"/>
              </a:rPr>
              <a:t>- Erkenntnisgewinnung</a:t>
            </a:r>
          </a:p>
          <a:p>
            <a:pPr>
              <a:spcAft>
                <a:spcPts val="1200"/>
              </a:spcAft>
              <a:buFontTx/>
              <a:buChar char="-"/>
            </a:pPr>
            <a:r>
              <a:rPr lang="de-DE" sz="2800" dirty="0" smtClean="0">
                <a:latin typeface="Verdana" pitchFamily="34" charset="0"/>
                <a:ea typeface="Verdana" pitchFamily="34" charset="0"/>
                <a:cs typeface="Verdana" pitchFamily="34" charset="0"/>
              </a:rPr>
              <a:t> Reorganisation von Alltagswissen</a:t>
            </a:r>
          </a:p>
          <a:p>
            <a:pPr>
              <a:spcAft>
                <a:spcPts val="1200"/>
              </a:spcAft>
              <a:buFontTx/>
              <a:buChar char="-"/>
            </a:pPr>
            <a:r>
              <a:rPr lang="de-DE" sz="2800" dirty="0" smtClean="0">
                <a:latin typeface="Verdana" pitchFamily="34" charset="0"/>
                <a:ea typeface="Verdana" pitchFamily="34" charset="0"/>
                <a:cs typeface="Verdana" pitchFamily="34" charset="0"/>
              </a:rPr>
              <a:t> begründetes Schlussfolgern</a:t>
            </a:r>
          </a:p>
          <a:p>
            <a:pPr>
              <a:spcAft>
                <a:spcPts val="1200"/>
              </a:spcAft>
              <a:buFontTx/>
              <a:buChar char="-"/>
            </a:pPr>
            <a:r>
              <a:rPr lang="de-DE" sz="2800" dirty="0" smtClean="0">
                <a:latin typeface="Verdana" pitchFamily="34" charset="0"/>
                <a:ea typeface="Verdana" pitchFamily="34" charset="0"/>
                <a:cs typeface="Verdana" pitchFamily="34" charset="0"/>
              </a:rPr>
              <a:t> (Wechsel der Darstellungsform)</a:t>
            </a:r>
          </a:p>
        </p:txBody>
      </p:sp>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linds(horizont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linds(horizont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latin typeface="Verdana" pitchFamily="34" charset="0"/>
                <a:ea typeface="Verdana" pitchFamily="34" charset="0"/>
                <a:cs typeface="Verdana" pitchFamily="34" charset="0"/>
              </a:rPr>
              <a:t>Reorganisation von (Alltags-) Wissen</a:t>
            </a:r>
            <a:br>
              <a:rPr lang="de-DE" sz="2800" dirty="0" smtClean="0">
                <a:latin typeface="Verdana" pitchFamily="34" charset="0"/>
                <a:ea typeface="Verdana" pitchFamily="34" charset="0"/>
                <a:cs typeface="Verdana" pitchFamily="34" charset="0"/>
              </a:rPr>
            </a:br>
            <a:r>
              <a:rPr lang="de-DE" sz="1800" dirty="0" smtClean="0">
                <a:solidFill>
                  <a:schemeClr val="tx1"/>
                </a:solidFill>
                <a:latin typeface="Verdana" pitchFamily="34" charset="0"/>
              </a:rPr>
              <a:t>Ein (altes) Beispiel aus der SINUS-Arbeit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8" name="Picture 3" descr="wasser"/>
          <p:cNvPicPr>
            <a:picLocks noChangeAspect="1" noChangeArrowheads="1"/>
          </p:cNvPicPr>
          <p:nvPr/>
        </p:nvPicPr>
        <p:blipFill>
          <a:blip r:embed="rId3" cstate="print"/>
          <a:srcRect l="52297"/>
          <a:stretch>
            <a:fillRect/>
          </a:stretch>
        </p:blipFill>
        <p:spPr bwMode="auto">
          <a:xfrm>
            <a:off x="5144739" y="1951062"/>
            <a:ext cx="2955653" cy="4286250"/>
          </a:xfrm>
          <a:prstGeom prst="rect">
            <a:avLst/>
          </a:prstGeom>
          <a:noFill/>
          <a:ln w="9525">
            <a:noFill/>
            <a:miter lim="800000"/>
            <a:headEnd/>
            <a:tailEnd/>
          </a:ln>
        </p:spPr>
      </p:pic>
      <p:sp>
        <p:nvSpPr>
          <p:cNvPr id="10" name="Textfeld 9"/>
          <p:cNvSpPr txBox="1"/>
          <p:nvPr/>
        </p:nvSpPr>
        <p:spPr>
          <a:xfrm>
            <a:off x="755576" y="2060848"/>
            <a:ext cx="3941614" cy="3139321"/>
          </a:xfrm>
          <a:prstGeom prst="rect">
            <a:avLst/>
          </a:prstGeom>
          <a:solidFill>
            <a:srgbClr val="FFC000"/>
          </a:solidFill>
        </p:spPr>
        <p:txBody>
          <a:bodyPr wrap="square">
            <a:spAutoFit/>
          </a:bodyPr>
          <a:lstStyle/>
          <a:p>
            <a:pPr algn="ctr">
              <a:defRPr/>
            </a:pPr>
            <a:r>
              <a:rPr lang="de-DE" sz="1800" dirty="0">
                <a:latin typeface="Arial" charset="0"/>
              </a:rPr>
              <a:t>Entwickelt  eine Reihe von Experimenten, </a:t>
            </a:r>
            <a:r>
              <a:rPr lang="de-DE" sz="1800" dirty="0" smtClean="0">
                <a:latin typeface="Arial" charset="0"/>
              </a:rPr>
              <a:t>mit </a:t>
            </a:r>
            <a:r>
              <a:rPr lang="de-DE" sz="1800" dirty="0">
                <a:latin typeface="Arial" charset="0"/>
              </a:rPr>
              <a:t>denen ihr die Aggregatzustände des </a:t>
            </a:r>
            <a:br>
              <a:rPr lang="de-DE" sz="1800" dirty="0">
                <a:latin typeface="Arial" charset="0"/>
              </a:rPr>
            </a:br>
            <a:r>
              <a:rPr lang="de-DE" sz="1800" dirty="0">
                <a:latin typeface="Arial" charset="0"/>
              </a:rPr>
              <a:t>Wassers und die Übergänge </a:t>
            </a:r>
            <a:r>
              <a:rPr lang="de-DE" sz="1800" dirty="0" smtClean="0">
                <a:latin typeface="Arial" charset="0"/>
              </a:rPr>
              <a:t>dazwischen darstellen </a:t>
            </a:r>
            <a:r>
              <a:rPr lang="de-DE" sz="1800" dirty="0">
                <a:latin typeface="Arial" charset="0"/>
              </a:rPr>
              <a:t>könnt.</a:t>
            </a:r>
          </a:p>
          <a:p>
            <a:pPr>
              <a:defRPr/>
            </a:pPr>
            <a:endParaRPr lang="de-DE" sz="1800" dirty="0">
              <a:latin typeface="Arial" charset="0"/>
            </a:endParaRPr>
          </a:p>
          <a:p>
            <a:pPr algn="ctr">
              <a:defRPr/>
            </a:pPr>
            <a:r>
              <a:rPr lang="de-DE" sz="1800" dirty="0">
                <a:latin typeface="Arial" charset="0"/>
              </a:rPr>
              <a:t>Fertigt eine Anleitung für diese </a:t>
            </a:r>
            <a:r>
              <a:rPr lang="de-DE" sz="1800" dirty="0" smtClean="0">
                <a:latin typeface="Arial" charset="0"/>
              </a:rPr>
              <a:t>Experimente an</a:t>
            </a:r>
            <a:r>
              <a:rPr lang="de-DE" sz="1800" dirty="0">
                <a:latin typeface="Arial" charset="0"/>
              </a:rPr>
              <a:t>, nach denen eine andere Gruppe sie </a:t>
            </a:r>
            <a:r>
              <a:rPr lang="de-DE" sz="1800" dirty="0" smtClean="0">
                <a:latin typeface="Arial" charset="0"/>
              </a:rPr>
              <a:t>durchführen </a:t>
            </a:r>
            <a:r>
              <a:rPr lang="de-DE" sz="1800" dirty="0">
                <a:latin typeface="Arial" charset="0"/>
              </a:rPr>
              <a:t>kann. Erläutert zusätzlich durch</a:t>
            </a:r>
            <a:br>
              <a:rPr lang="de-DE" sz="1800" dirty="0">
                <a:latin typeface="Arial" charset="0"/>
              </a:rPr>
            </a:br>
            <a:r>
              <a:rPr lang="de-DE" sz="1800" dirty="0">
                <a:latin typeface="Arial" charset="0"/>
              </a:rPr>
              <a:t>eine Skizze.</a:t>
            </a:r>
          </a:p>
        </p:txBody>
      </p:sp>
      <p:sp>
        <p:nvSpPr>
          <p:cNvPr id="11"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pPr marL="177800" indent="-177800">
              <a:spcAft>
                <a:spcPts val="600"/>
              </a:spcAft>
            </a:pPr>
            <a:r>
              <a:rPr lang="de-DE" sz="2800" dirty="0" smtClean="0">
                <a:latin typeface="Verdana" pitchFamily="34" charset="0"/>
                <a:ea typeface="Verdana" pitchFamily="34" charset="0"/>
                <a:cs typeface="Verdana" pitchFamily="34" charset="0"/>
              </a:rPr>
              <a:t>Variation von Experimenten</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durch Analogie-Konstruktion</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10" name="ASSELN.AVI">
            <a:hlinkClick r:id="" action="ppaction://media"/>
          </p:cNvPr>
          <p:cNvPicPr>
            <a:picLocks noRot="1" noChangeAspect="1"/>
          </p:cNvPicPr>
          <p:nvPr>
            <a:videoFile r:link="rId1"/>
          </p:nvPr>
        </p:nvPicPr>
        <p:blipFill>
          <a:blip r:embed="rId4" cstate="print"/>
          <a:stretch>
            <a:fillRect/>
          </a:stretch>
        </p:blipFill>
        <p:spPr>
          <a:xfrm>
            <a:off x="881590" y="2636912"/>
            <a:ext cx="3600400" cy="2880320"/>
          </a:xfrm>
          <a:prstGeom prst="rect">
            <a:avLst/>
          </a:prstGeom>
        </p:spPr>
      </p:pic>
      <p:sp>
        <p:nvSpPr>
          <p:cNvPr id="12" name="Rechteck 11"/>
          <p:cNvSpPr/>
          <p:nvPr/>
        </p:nvSpPr>
        <p:spPr>
          <a:xfrm>
            <a:off x="4572000" y="2348880"/>
            <a:ext cx="3816424" cy="3208571"/>
          </a:xfrm>
          <a:prstGeom prst="rect">
            <a:avLst/>
          </a:prstGeom>
        </p:spPr>
        <p:txBody>
          <a:bodyPr wrap="square">
            <a:spAutoFit/>
          </a:bodyPr>
          <a:lstStyle/>
          <a:p>
            <a:pPr>
              <a:lnSpc>
                <a:spcPts val="2500"/>
              </a:lnSpc>
              <a:spcAft>
                <a:spcPts val="600"/>
              </a:spcAft>
            </a:pPr>
            <a:r>
              <a:rPr lang="de-DE" sz="1600" b="1" dirty="0" smtClean="0">
                <a:latin typeface="Verdana" pitchFamily="34" charset="0"/>
                <a:ea typeface="Verdana" pitchFamily="34" charset="0"/>
                <a:cs typeface="Verdana" pitchFamily="34" charset="0"/>
              </a:rPr>
              <a:t>Aufgabe:</a:t>
            </a:r>
          </a:p>
          <a:p>
            <a:pPr>
              <a:lnSpc>
                <a:spcPts val="2500"/>
              </a:lnSpc>
              <a:spcAft>
                <a:spcPts val="600"/>
              </a:spcAft>
            </a:pPr>
            <a:r>
              <a:rPr lang="de-DE" sz="1600" dirty="0" smtClean="0">
                <a:latin typeface="Verdana" pitchFamily="34" charset="0"/>
                <a:ea typeface="Verdana" pitchFamily="34" charset="0"/>
                <a:cs typeface="Verdana" pitchFamily="34" charset="0"/>
              </a:rPr>
              <a:t>Entwerft ein Experiment, bei dem überprüft werden kann, ob es bei Asseln eine Feucht-Trocken-Vorliebe gibt. Geht dabei ähnlich vor wie bei der beschriebenen Untersuchung „hell – dunkel“.</a:t>
            </a:r>
          </a:p>
          <a:p>
            <a:pPr>
              <a:lnSpc>
                <a:spcPts val="2500"/>
              </a:lnSpc>
              <a:spcAft>
                <a:spcPts val="600"/>
              </a:spcAft>
            </a:pPr>
            <a:r>
              <a:rPr lang="de-DE" sz="1600" dirty="0" smtClean="0">
                <a:latin typeface="Verdana" pitchFamily="34" charset="0"/>
                <a:ea typeface="Verdana" pitchFamily="34" charset="0"/>
                <a:cs typeface="Verdana" pitchFamily="34" charset="0"/>
              </a:rPr>
              <a:t>Überlegt euch auch, wie ihr das Experiment auswerten wollt!</a:t>
            </a:r>
            <a:endParaRPr lang="de-DE" sz="1600" dirty="0">
              <a:latin typeface="Verdana" pitchFamily="34" charset="0"/>
              <a:ea typeface="Verdana" pitchFamily="34" charset="0"/>
              <a:cs typeface="Verdana" pitchFamily="34" charset="0"/>
            </a:endParaRPr>
          </a:p>
        </p:txBody>
      </p:sp>
      <p:sp>
        <p:nvSpPr>
          <p:cNvPr id="13" name="Textfeld 12"/>
          <p:cNvSpPr txBox="1"/>
          <p:nvPr/>
        </p:nvSpPr>
        <p:spPr>
          <a:xfrm>
            <a:off x="971600" y="1988840"/>
            <a:ext cx="1178528" cy="461665"/>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Asseln</a:t>
            </a:r>
            <a:endParaRPr lang="de-DE" dirty="0">
              <a:latin typeface="Verdana" pitchFamily="34" charset="0"/>
              <a:ea typeface="Verdana" pitchFamily="34" charset="0"/>
              <a:cs typeface="Verdana" pitchFamily="34" charset="0"/>
            </a:endParaRPr>
          </a:p>
        </p:txBody>
      </p:sp>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187624" y="5015909"/>
            <a:ext cx="684076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Umgehen mit Heterogenität</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
        <p:nvSpPr>
          <p:cNvPr id="7" name="Textfeld 6"/>
          <p:cNvSpPr txBox="1"/>
          <p:nvPr/>
        </p:nvSpPr>
        <p:spPr>
          <a:xfrm>
            <a:off x="899592" y="1908115"/>
            <a:ext cx="7330084" cy="4401205"/>
          </a:xfrm>
          <a:prstGeom prst="rect">
            <a:avLst/>
          </a:prstGeom>
          <a:noFill/>
        </p:spPr>
        <p:txBody>
          <a:bodyPr wrap="none" rtlCol="0">
            <a:spAutoFit/>
          </a:bodyPr>
          <a:lstStyle/>
          <a:p>
            <a:pPr>
              <a:spcAft>
                <a:spcPts val="600"/>
              </a:spcAft>
            </a:pPr>
            <a:r>
              <a:rPr lang="de-DE" sz="2000" dirty="0" smtClean="0">
                <a:solidFill>
                  <a:schemeClr val="tx2"/>
                </a:solidFill>
                <a:latin typeface="Verdana" pitchFamily="34" charset="0"/>
                <a:ea typeface="Verdana" pitchFamily="34" charset="0"/>
                <a:cs typeface="Verdana" pitchFamily="34" charset="0"/>
              </a:rPr>
              <a:t>Eigentlich hat jeder der Lernenden eigene bzw.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Lernvoraussetzungen, Motivationen, Schwächen und</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Stärken.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Aber: Individualisierung im Unterricht hat Grenzen.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Möglichkeiten: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Methodisch vielfältige Angebote / Lernsituationen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Förderung ausgewählter Kompetenzen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Zur </a:t>
            </a:r>
            <a:r>
              <a:rPr lang="de-DE" sz="2000" dirty="0" err="1" smtClean="0">
                <a:solidFill>
                  <a:schemeClr val="tx2"/>
                </a:solidFill>
                <a:latin typeface="Verdana" pitchFamily="34" charset="0"/>
                <a:ea typeface="Verdana" pitchFamily="34" charset="0"/>
                <a:cs typeface="Verdana" pitchFamily="34" charset="0"/>
              </a:rPr>
              <a:t>Verfügungstellen</a:t>
            </a:r>
            <a:r>
              <a:rPr lang="de-DE" sz="2000" dirty="0" smtClean="0">
                <a:solidFill>
                  <a:schemeClr val="tx2"/>
                </a:solidFill>
                <a:latin typeface="Verdana" pitchFamily="34" charset="0"/>
                <a:ea typeface="Verdana" pitchFamily="34" charset="0"/>
                <a:cs typeface="Verdana" pitchFamily="34" charset="0"/>
              </a:rPr>
              <a:t> von Hilfen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Differenzierung der Anforderungen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permanentes Feedback / </a:t>
            </a:r>
            <a:r>
              <a:rPr lang="de-DE" sz="2000" dirty="0" err="1" smtClean="0">
                <a:solidFill>
                  <a:schemeClr val="tx2"/>
                </a:solidFill>
                <a:latin typeface="Verdana" pitchFamily="34" charset="0"/>
                <a:ea typeface="Verdana" pitchFamily="34" charset="0"/>
                <a:cs typeface="Verdana" pitchFamily="34" charset="0"/>
              </a:rPr>
              <a:t>peer</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group</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feedback</a:t>
            </a:r>
            <a:r>
              <a:rPr lang="de-DE" sz="2000" dirty="0" smtClean="0">
                <a:solidFill>
                  <a:schemeClr val="tx2"/>
                </a:solidFill>
                <a:latin typeface="Verdana" pitchFamily="34" charset="0"/>
                <a:ea typeface="Verdana" pitchFamily="34" charset="0"/>
                <a:cs typeface="Verdana" pitchFamily="34" charset="0"/>
              </a:rP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Metakommunikation     </a:t>
            </a: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pPr marL="838200" indent="-838200"/>
            <a:r>
              <a:rPr lang="de-DE" dirty="0" smtClean="0">
                <a:latin typeface="Verdana" pitchFamily="34" charset="0"/>
                <a:ea typeface="Verdana" pitchFamily="34" charset="0"/>
                <a:cs typeface="Verdana" pitchFamily="34" charset="0"/>
              </a:rPr>
              <a:t>Ausprobieren!</a:t>
            </a:r>
            <a:endParaRPr lang="de-DE" dirty="0">
              <a:latin typeface="Verdana" pitchFamily="34" charset="0"/>
              <a:ea typeface="Verdana" pitchFamily="34" charset="0"/>
              <a:cs typeface="Verdana" pitchFamily="34" charset="0"/>
            </a:endParaRPr>
          </a:p>
        </p:txBody>
      </p:sp>
      <p:sp>
        <p:nvSpPr>
          <p:cNvPr id="135171" name="Text Box 3"/>
          <p:cNvSpPr txBox="1">
            <a:spLocks noChangeArrowheads="1"/>
          </p:cNvSpPr>
          <p:nvPr/>
        </p:nvSpPr>
        <p:spPr bwMode="auto">
          <a:xfrm>
            <a:off x="971177" y="2314034"/>
            <a:ext cx="7201223" cy="2677656"/>
          </a:xfrm>
          <a:prstGeom prst="rect">
            <a:avLst/>
          </a:prstGeom>
          <a:noFill/>
          <a:ln w="9525">
            <a:noFill/>
            <a:miter lim="800000"/>
            <a:headEnd/>
            <a:tailEnd/>
          </a:ln>
          <a:effectLst/>
        </p:spPr>
        <p:txBody>
          <a:bodyPr wrap="square">
            <a:spAutoFit/>
          </a:bodyPr>
          <a:lstStyle/>
          <a:p>
            <a:pPr marL="442913">
              <a:lnSpc>
                <a:spcPct val="110000"/>
              </a:lnSpc>
              <a:spcAft>
                <a:spcPct val="35000"/>
              </a:spcAft>
              <a:tabLst>
                <a:tab pos="442913" algn="l"/>
              </a:tabLst>
            </a:pPr>
            <a:r>
              <a:rPr lang="de-DE" sz="2000" dirty="0" smtClean="0">
                <a:latin typeface="Verdana" pitchFamily="34" charset="0"/>
              </a:rPr>
              <a:t>Wählen Sie eine der ausliegenden Aufgaben und bearbeiten Sie sie mit einem Partner.</a:t>
            </a:r>
          </a:p>
          <a:p>
            <a:pPr marL="442913">
              <a:lnSpc>
                <a:spcPct val="110000"/>
              </a:lnSpc>
              <a:spcAft>
                <a:spcPct val="35000"/>
              </a:spcAft>
              <a:tabLst>
                <a:tab pos="442913" algn="l"/>
              </a:tabLst>
            </a:pPr>
            <a:r>
              <a:rPr lang="de-DE" sz="2000" dirty="0" smtClean="0">
                <a:latin typeface="Verdana" pitchFamily="34" charset="0"/>
              </a:rPr>
              <a:t>Versuchen Sie, die Aufgabe zunächst ohne Hilfen zu lösen und vergleichen Sie anschließend Ihren Lösungsweg mit dem, den Hilfen nahelegen.</a:t>
            </a:r>
          </a:p>
          <a:p>
            <a:pPr marL="442913">
              <a:lnSpc>
                <a:spcPct val="110000"/>
              </a:lnSpc>
              <a:spcAft>
                <a:spcPct val="35000"/>
              </a:spcAft>
              <a:tabLst>
                <a:tab pos="442913" algn="l"/>
              </a:tabLst>
            </a:pPr>
            <a:r>
              <a:rPr lang="de-DE" sz="2000" dirty="0" smtClean="0">
                <a:latin typeface="Verdana" pitchFamily="34" charset="0"/>
              </a:rPr>
              <a:t>Achten Sie bei der Benutzung der Hilfen auch darauf, welcher Art die Hilfen sind.</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r>
              <a:rPr lang="de-DE" sz="2800" dirty="0" smtClean="0">
                <a:latin typeface="Verdana" pitchFamily="34" charset="0"/>
                <a:ea typeface="Verdana" pitchFamily="34" charset="0"/>
                <a:cs typeface="Verdana" pitchFamily="34" charset="0"/>
              </a:rPr>
              <a:t>Aufgaben mit gestuften Hilfen als selbstdifferenzierendes Format</a:t>
            </a:r>
            <a:endParaRPr lang="de-DE" sz="2800" dirty="0">
              <a:latin typeface="Verdana" pitchFamily="34" charset="0"/>
              <a:ea typeface="Verdana" pitchFamily="34" charset="0"/>
              <a:cs typeface="Verdana" pitchFamily="34" charset="0"/>
            </a:endParaRPr>
          </a:p>
        </p:txBody>
      </p:sp>
      <p:sp>
        <p:nvSpPr>
          <p:cNvPr id="135171" name="Text Box 3"/>
          <p:cNvSpPr txBox="1">
            <a:spLocks noChangeArrowheads="1"/>
          </p:cNvSpPr>
          <p:nvPr/>
        </p:nvSpPr>
        <p:spPr bwMode="auto">
          <a:xfrm>
            <a:off x="971177" y="2314034"/>
            <a:ext cx="7201223" cy="2859244"/>
          </a:xfrm>
          <a:prstGeom prst="rect">
            <a:avLst/>
          </a:prstGeom>
          <a:noFill/>
          <a:ln w="9525">
            <a:noFill/>
            <a:miter lim="800000"/>
            <a:headEnd/>
            <a:tailEnd/>
          </a:ln>
          <a:effectLst/>
        </p:spPr>
        <p:txBody>
          <a:bodyPr wrap="square">
            <a:spAutoFit/>
          </a:bodyPr>
          <a:lstStyle/>
          <a:p>
            <a:pPr marL="539750" indent="-457200">
              <a:lnSpc>
                <a:spcPct val="110000"/>
              </a:lnSpc>
              <a:spcAft>
                <a:spcPct val="35000"/>
              </a:spcAft>
              <a:tabLst>
                <a:tab pos="539750" algn="l"/>
                <a:tab pos="623888" algn="l"/>
              </a:tabLst>
            </a:pPr>
            <a:r>
              <a:rPr lang="de-DE" sz="2000" dirty="0" smtClean="0">
                <a:latin typeface="Verdana" pitchFamily="34" charset="0"/>
              </a:rPr>
              <a:t>Komplexität erhalten </a:t>
            </a:r>
            <a:br>
              <a:rPr lang="de-DE" sz="2000" dirty="0" smtClean="0">
                <a:latin typeface="Verdana" pitchFamily="34" charset="0"/>
              </a:rPr>
            </a:br>
            <a:r>
              <a:rPr lang="de-DE" sz="1800" dirty="0" smtClean="0">
                <a:latin typeface="Verdana" pitchFamily="34" charset="0"/>
              </a:rPr>
              <a:t>(im Gegensatz zur Fragmentierung der Inhalte im fragend-entwickelnden Unterrichtsgespräch)</a:t>
            </a:r>
          </a:p>
          <a:p>
            <a:pPr marL="539750" indent="-457200">
              <a:lnSpc>
                <a:spcPct val="110000"/>
              </a:lnSpc>
              <a:spcAft>
                <a:spcPct val="35000"/>
              </a:spcAft>
              <a:tabLst>
                <a:tab pos="539750" algn="l"/>
                <a:tab pos="623888" algn="l"/>
              </a:tabLst>
            </a:pPr>
            <a:r>
              <a:rPr lang="de-DE" sz="2000" dirty="0" smtClean="0">
                <a:latin typeface="Verdana" pitchFamily="34" charset="0"/>
              </a:rPr>
              <a:t>Herausfordernde Ziele setzen</a:t>
            </a:r>
            <a:br>
              <a:rPr lang="de-DE" sz="2000" dirty="0" smtClean="0">
                <a:latin typeface="Verdana" pitchFamily="34" charset="0"/>
              </a:rPr>
            </a:br>
            <a:r>
              <a:rPr lang="de-DE" sz="1800" dirty="0" smtClean="0">
                <a:latin typeface="Verdana" pitchFamily="34" charset="0"/>
              </a:rPr>
              <a:t>(im Unterschied zu einer Orientierung an einem angenommenen mittleren Leistungsvermögen)</a:t>
            </a:r>
          </a:p>
          <a:p>
            <a:pPr marL="539750" indent="-457200">
              <a:lnSpc>
                <a:spcPct val="110000"/>
              </a:lnSpc>
              <a:spcAft>
                <a:spcPct val="35000"/>
              </a:spcAft>
              <a:tabLst>
                <a:tab pos="539750" algn="l"/>
                <a:tab pos="623888" algn="l"/>
              </a:tabLst>
            </a:pPr>
            <a:r>
              <a:rPr lang="de-DE" sz="2000" dirty="0" smtClean="0">
                <a:latin typeface="Verdana" pitchFamily="34" charset="0"/>
              </a:rPr>
              <a:t>„Adaptive“ Lernsituation gestalten</a:t>
            </a:r>
            <a:br>
              <a:rPr lang="de-DE" sz="2000" dirty="0" smtClean="0">
                <a:latin typeface="Verdana" pitchFamily="34" charset="0"/>
              </a:rPr>
            </a:br>
            <a:r>
              <a:rPr lang="de-DE" sz="1800" dirty="0" smtClean="0">
                <a:latin typeface="Verdana" pitchFamily="34" charset="0"/>
              </a:rPr>
              <a:t>(Nutzung der Hilfen nach individuellem Bedarf)</a:t>
            </a:r>
            <a:endParaRPr lang="de-DE" sz="1800"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1288976"/>
            <a:ext cx="7918648" cy="915888"/>
          </a:xfrm>
        </p:spPr>
        <p:txBody>
          <a:bodyPr/>
          <a:lstStyle/>
          <a:p>
            <a:r>
              <a:rPr lang="de-DE" sz="2800" dirty="0" smtClean="0">
                <a:solidFill>
                  <a:schemeClr val="tx1"/>
                </a:solidFill>
                <a:latin typeface="Verdana" pitchFamily="34" charset="0"/>
              </a:rPr>
              <a:t>Arten von Hilfen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Pfeil nach unten 7"/>
          <p:cNvSpPr/>
          <p:nvPr/>
        </p:nvSpPr>
        <p:spPr>
          <a:xfrm rot="1941332">
            <a:off x="3253100" y="2033411"/>
            <a:ext cx="397461" cy="1944216"/>
          </a:xfrm>
          <a:prstGeom prst="downArrow">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20048733">
            <a:off x="5210667" y="2033411"/>
            <a:ext cx="397461" cy="1944216"/>
          </a:xfrm>
          <a:prstGeom prst="downArrow">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Diagonal liegende Ecken des Rechtecks schneiden 12"/>
          <p:cNvSpPr/>
          <p:nvPr/>
        </p:nvSpPr>
        <p:spPr>
          <a:xfrm flipH="1">
            <a:off x="1619672" y="4309684"/>
            <a:ext cx="2592288" cy="864096"/>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Tahoma" pitchFamily="34" charset="0"/>
                <a:ea typeface="Tahoma" pitchFamily="34" charset="0"/>
                <a:cs typeface="Tahoma" pitchFamily="34" charset="0"/>
              </a:rPr>
              <a:t>Inhaltliche </a:t>
            </a:r>
          </a:p>
          <a:p>
            <a:pPr algn="ctr"/>
            <a:r>
              <a:rPr lang="de-DE" dirty="0" smtClean="0">
                <a:solidFill>
                  <a:schemeClr val="tx1"/>
                </a:solidFill>
                <a:latin typeface="Tahoma" pitchFamily="34" charset="0"/>
                <a:ea typeface="Tahoma" pitchFamily="34" charset="0"/>
                <a:cs typeface="Tahoma" pitchFamily="34" charset="0"/>
              </a:rPr>
              <a:t>Hilfen</a:t>
            </a:r>
            <a:endParaRPr lang="de-DE" dirty="0">
              <a:solidFill>
                <a:schemeClr val="tx1"/>
              </a:solidFill>
              <a:latin typeface="Tahoma" pitchFamily="34" charset="0"/>
              <a:ea typeface="Tahoma" pitchFamily="34" charset="0"/>
              <a:cs typeface="Tahoma" pitchFamily="34" charset="0"/>
            </a:endParaRPr>
          </a:p>
        </p:txBody>
      </p:sp>
      <p:sp>
        <p:nvSpPr>
          <p:cNvPr id="14" name="Diagonal liegende Ecken des Rechtecks schneiden 13"/>
          <p:cNvSpPr/>
          <p:nvPr/>
        </p:nvSpPr>
        <p:spPr>
          <a:xfrm flipH="1">
            <a:off x="4860032" y="4293096"/>
            <a:ext cx="2592288" cy="864096"/>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Tahoma" pitchFamily="34" charset="0"/>
                <a:ea typeface="Tahoma" pitchFamily="34" charset="0"/>
                <a:cs typeface="Tahoma" pitchFamily="34" charset="0"/>
              </a:rPr>
              <a:t>LernstrategischeHilfen</a:t>
            </a:r>
            <a:endParaRPr lang="de-DE" dirty="0">
              <a:solidFill>
                <a:schemeClr val="tx1"/>
              </a:solidFill>
              <a:latin typeface="Tahoma" pitchFamily="34" charset="0"/>
              <a:ea typeface="Tahoma" pitchFamily="34" charset="0"/>
              <a:cs typeface="Tahoma" pitchFamily="34" charset="0"/>
            </a:endParaRPr>
          </a:p>
        </p:txBody>
      </p:sp>
      <p:sp>
        <p:nvSpPr>
          <p:cNvPr id="10" name="Titel 2"/>
          <p:cNvSpPr txBox="1">
            <a:spLocks/>
          </p:cNvSpPr>
          <p:nvPr/>
        </p:nvSpPr>
        <p:spPr bwMode="auto">
          <a:xfrm>
            <a:off x="611560" y="476672"/>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Die Konstruktion der Hilfen</a:t>
            </a:r>
            <a:endParaRPr kumimoji="0" lang="de-DE" sz="2800" b="0" i="0" u="none" strike="noStrike" kern="0" cap="none" spc="0" normalizeH="0" baseline="0" noProof="0" dirty="0" smtClean="0">
              <a:ln>
                <a:noFill/>
              </a:ln>
              <a:solidFill>
                <a:schemeClr val="tx1"/>
              </a:solidFill>
              <a:effectLst/>
              <a:uLnTx/>
              <a:uFillTx/>
              <a:latin typeface="Verdana" pitchFamily="34" charset="0"/>
              <a:ea typeface="+mj-ea"/>
              <a:cs typeface="+mj-cs"/>
            </a:endParaRPr>
          </a:p>
        </p:txBody>
      </p:sp>
      <p:sp>
        <p:nvSpPr>
          <p:cNvPr id="11"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692150"/>
            <a:ext cx="6275040" cy="1371600"/>
          </a:xfrm>
        </p:spPr>
        <p:txBody>
          <a:bodyPr/>
          <a:lstStyle/>
          <a:p>
            <a:pPr marL="838200" indent="-838200"/>
            <a:r>
              <a:rPr lang="de-DE" dirty="0" smtClean="0">
                <a:latin typeface="Verdana" pitchFamily="34" charset="0"/>
                <a:ea typeface="Verdana" pitchFamily="34" charset="0"/>
                <a:cs typeface="Verdana" pitchFamily="34" charset="0"/>
              </a:rPr>
              <a:t>Inhaltliche Hilfen</a:t>
            </a:r>
          </a:p>
        </p:txBody>
      </p:sp>
      <p:sp>
        <p:nvSpPr>
          <p:cNvPr id="133123" name="Text Box 3"/>
          <p:cNvSpPr txBox="1">
            <a:spLocks noChangeArrowheads="1"/>
          </p:cNvSpPr>
          <p:nvPr/>
        </p:nvSpPr>
        <p:spPr bwMode="auto">
          <a:xfrm>
            <a:off x="539750" y="1989138"/>
            <a:ext cx="7561263" cy="3810000"/>
          </a:xfrm>
          <a:prstGeom prst="rect">
            <a:avLst/>
          </a:prstGeom>
          <a:noFill/>
          <a:ln w="9525">
            <a:noFill/>
            <a:miter lim="800000"/>
            <a:headEnd/>
            <a:tailEnd/>
          </a:ln>
          <a:effectLst/>
        </p:spPr>
        <p:txBody>
          <a:bodyPr>
            <a:spAutoFit/>
          </a:bodyPr>
          <a:lstStyle/>
          <a:p>
            <a:pPr marL="457200" indent="-14288">
              <a:tabLst>
                <a:tab pos="542925" algn="l"/>
              </a:tabLst>
            </a:pPr>
            <a:r>
              <a:rPr lang="de-DE" sz="2000" dirty="0">
                <a:latin typeface="Verdana" pitchFamily="34" charset="0"/>
              </a:rPr>
              <a:t>z.B. als direkte Hilfe</a:t>
            </a:r>
          </a:p>
          <a:p>
            <a:pPr marL="457200" indent="-14288">
              <a:tabLst>
                <a:tab pos="542925" algn="l"/>
              </a:tabLst>
            </a:pP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Die Formel für Kochsalz ist </a:t>
            </a:r>
            <a:r>
              <a:rPr lang="de-DE" sz="2000" dirty="0" err="1">
                <a:latin typeface="Verdana" pitchFamily="34" charset="0"/>
              </a:rPr>
              <a:t>NaCl</a:t>
            </a: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Erinnere Dich: Kraft = Gegenkraft</a:t>
            </a:r>
          </a:p>
          <a:p>
            <a:pPr marL="457200" indent="-14288">
              <a:buFont typeface="Wingdings" pitchFamily="2" charset="2"/>
              <a:buChar char="§"/>
              <a:tabLst>
                <a:tab pos="542925" algn="l"/>
              </a:tabLst>
            </a:pPr>
            <a:r>
              <a:rPr lang="de-DE" sz="2000" dirty="0">
                <a:latin typeface="Verdana" pitchFamily="34" charset="0"/>
              </a:rPr>
              <a:t> Eidechsen gehören zu den wechselwarmen Tieren</a:t>
            </a:r>
          </a:p>
          <a:p>
            <a:pPr marL="457200" indent="-14288">
              <a:tabLst>
                <a:tab pos="542925" algn="l"/>
              </a:tabLst>
            </a:pPr>
            <a:endParaRPr lang="de-DE" sz="2000" dirty="0">
              <a:latin typeface="Verdana" pitchFamily="34" charset="0"/>
            </a:endParaRPr>
          </a:p>
          <a:p>
            <a:pPr marL="457200" indent="-14288">
              <a:tabLst>
                <a:tab pos="542925" algn="l"/>
              </a:tabLst>
            </a:pPr>
            <a:r>
              <a:rPr lang="de-DE" sz="2000" dirty="0">
                <a:latin typeface="Verdana" pitchFamily="34" charset="0"/>
              </a:rPr>
              <a:t>oder als Frage formuliert</a:t>
            </a:r>
          </a:p>
          <a:p>
            <a:pPr marL="457200" indent="-14288">
              <a:tabLst>
                <a:tab pos="542925" algn="l"/>
              </a:tabLst>
            </a:pP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Mit welchem Gesetz kann man die Kräfte an einem      	Hebel beschreiben?</a:t>
            </a:r>
          </a:p>
          <a:p>
            <a:pPr marL="457200" indent="-14288">
              <a:buFont typeface="Wingdings" pitchFamily="2" charset="2"/>
              <a:buChar char="§"/>
              <a:tabLst>
                <a:tab pos="542925" algn="l"/>
              </a:tabLst>
            </a:pPr>
            <a:r>
              <a:rPr lang="de-DE" sz="2000" dirty="0">
                <a:latin typeface="Verdana" pitchFamily="34" charset="0"/>
              </a:rPr>
              <a:t> Wenn Chlorophyll grün erscheint, welchen </a:t>
            </a:r>
            <a:r>
              <a:rPr lang="de-DE" sz="2400" dirty="0"/>
              <a:t>Farb- </a:t>
            </a:r>
            <a:r>
              <a:rPr lang="de-DE" sz="2000" dirty="0">
                <a:latin typeface="Verdana" pitchFamily="34" charset="0"/>
              </a:rPr>
              <a:t>	  	</a:t>
            </a:r>
            <a:r>
              <a:rPr lang="de-DE" sz="2000" dirty="0" err="1">
                <a:latin typeface="Verdana" pitchFamily="34" charset="0"/>
              </a:rPr>
              <a:t>anteil</a:t>
            </a:r>
            <a:r>
              <a:rPr lang="de-DE" sz="2000" dirty="0">
                <a:latin typeface="Verdana" pitchFamily="34" charset="0"/>
              </a:rPr>
              <a:t> absorbiert es dann aus dem weißen Licht?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blinds(horizontal)">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23">
                                            <p:txEl>
                                              <p:pRg st="2" end="2"/>
                                            </p:txEl>
                                          </p:spTgt>
                                        </p:tgtEl>
                                        <p:attrNameLst>
                                          <p:attrName>style.visibility</p:attrName>
                                        </p:attrNameLst>
                                      </p:cBhvr>
                                      <p:to>
                                        <p:strVal val="visible"/>
                                      </p:to>
                                    </p:set>
                                    <p:animEffect transition="in" filter="blinds(horizontal)">
                                      <p:cBhvr>
                                        <p:cTn id="12" dur="500"/>
                                        <p:tgtEl>
                                          <p:spTgt spid="133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23">
                                            <p:txEl>
                                              <p:pRg st="3" end="3"/>
                                            </p:txEl>
                                          </p:spTgt>
                                        </p:tgtEl>
                                        <p:attrNameLst>
                                          <p:attrName>style.visibility</p:attrName>
                                        </p:attrNameLst>
                                      </p:cBhvr>
                                      <p:to>
                                        <p:strVal val="visible"/>
                                      </p:to>
                                    </p:set>
                                    <p:animEffect transition="in" filter="blinds(horizontal)">
                                      <p:cBhvr>
                                        <p:cTn id="17" dur="500"/>
                                        <p:tgtEl>
                                          <p:spTgt spid="133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Effect transition="in" filter="blinds(horizontal)">
                                      <p:cBhvr>
                                        <p:cTn id="22" dur="500"/>
                                        <p:tgtEl>
                                          <p:spTgt spid="133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23">
                                            <p:txEl>
                                              <p:pRg st="6" end="6"/>
                                            </p:txEl>
                                          </p:spTgt>
                                        </p:tgtEl>
                                        <p:attrNameLst>
                                          <p:attrName>style.visibility</p:attrName>
                                        </p:attrNameLst>
                                      </p:cBhvr>
                                      <p:to>
                                        <p:strVal val="visible"/>
                                      </p:to>
                                    </p:set>
                                    <p:animEffect transition="in" filter="blinds(horizontal)">
                                      <p:cBhvr>
                                        <p:cTn id="27" dur="500"/>
                                        <p:tgtEl>
                                          <p:spTgt spid="133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23">
                                            <p:txEl>
                                              <p:pRg st="8" end="8"/>
                                            </p:txEl>
                                          </p:spTgt>
                                        </p:tgtEl>
                                        <p:attrNameLst>
                                          <p:attrName>style.visibility</p:attrName>
                                        </p:attrNameLst>
                                      </p:cBhvr>
                                      <p:to>
                                        <p:strVal val="visible"/>
                                      </p:to>
                                    </p:set>
                                    <p:animEffect transition="in" filter="blinds(horizontal)">
                                      <p:cBhvr>
                                        <p:cTn id="32" dur="500"/>
                                        <p:tgtEl>
                                          <p:spTgt spid="133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23">
                                            <p:txEl>
                                              <p:pRg st="9" end="9"/>
                                            </p:txEl>
                                          </p:spTgt>
                                        </p:tgtEl>
                                        <p:attrNameLst>
                                          <p:attrName>style.visibility</p:attrName>
                                        </p:attrNameLst>
                                      </p:cBhvr>
                                      <p:to>
                                        <p:strVal val="visible"/>
                                      </p:to>
                                    </p:set>
                                    <p:animEffect transition="in" filter="blinds(horizontal)">
                                      <p:cBhvr>
                                        <p:cTn id="37" dur="500"/>
                                        <p:tgtEl>
                                          <p:spTgt spid="133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pPr marL="838200" indent="-838200"/>
            <a:r>
              <a:rPr lang="de-DE" dirty="0" smtClean="0">
                <a:latin typeface="Verdana" pitchFamily="34" charset="0"/>
                <a:ea typeface="Verdana" pitchFamily="34" charset="0"/>
                <a:cs typeface="Verdana" pitchFamily="34" charset="0"/>
              </a:rPr>
              <a:t>Lernstrategische </a:t>
            </a:r>
            <a:r>
              <a:rPr lang="de-DE" dirty="0">
                <a:latin typeface="Verdana" pitchFamily="34" charset="0"/>
                <a:ea typeface="Verdana" pitchFamily="34" charset="0"/>
                <a:cs typeface="Verdana" pitchFamily="34" charset="0"/>
              </a:rPr>
              <a:t>Hilfen</a:t>
            </a:r>
          </a:p>
        </p:txBody>
      </p:sp>
      <p:sp>
        <p:nvSpPr>
          <p:cNvPr id="135171" name="Text Box 3"/>
          <p:cNvSpPr txBox="1">
            <a:spLocks noChangeArrowheads="1"/>
          </p:cNvSpPr>
          <p:nvPr/>
        </p:nvSpPr>
        <p:spPr bwMode="auto">
          <a:xfrm>
            <a:off x="539750" y="1844675"/>
            <a:ext cx="7561263" cy="3973513"/>
          </a:xfrm>
          <a:prstGeom prst="rect">
            <a:avLst/>
          </a:prstGeom>
          <a:noFill/>
          <a:ln w="9525">
            <a:noFill/>
            <a:miter lim="800000"/>
            <a:headEnd/>
            <a:tailEnd/>
          </a:ln>
          <a:effectLst/>
        </p:spPr>
        <p:txBody>
          <a:bodyPr>
            <a:spAutoFit/>
          </a:bodyPr>
          <a:lstStyle/>
          <a:p>
            <a:pPr marL="442913">
              <a:lnSpc>
                <a:spcPct val="110000"/>
              </a:lnSpc>
              <a:spcAft>
                <a:spcPct val="35000"/>
              </a:spcAft>
              <a:buFont typeface="Wingdings" pitchFamily="2" charset="2"/>
              <a:buChar char="§"/>
              <a:tabLst>
                <a:tab pos="442913" algn="l"/>
              </a:tabLst>
            </a:pPr>
            <a:r>
              <a:rPr lang="de-DE" sz="2000" dirty="0">
                <a:latin typeface="Verdana" pitchFamily="34" charset="0"/>
              </a:rPr>
              <a:t>	Formuliere die Aufgabe in eigenen Worten!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Versuche die wichtigen von den unwichtigen 	Informationen zu trennen!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Was weißt du schon über den Sachverhalt und 	was kannst du daraus folgern?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Kennst du etwas Ähnliches?</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Was weißt du schon über das Gesuchte und was 	benötigst du dafür?</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Versuche das Problem in einem Schema / einer 	Skizze zu veranschaulichen!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linds(horizontal)">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linds(horizontal)">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blinds(horizontal)">
                                      <p:cBhvr>
                                        <p:cTn id="32"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dirty="0" smtClean="0">
                <a:solidFill>
                  <a:srgbClr val="080808"/>
                </a:solidFill>
                <a:latin typeface="Verdana" pitchFamily="34" charset="0"/>
              </a:rPr>
              <a:t>Verlaufsplan</a:t>
            </a:r>
            <a:endParaRPr lang="de-DE" sz="2000" dirty="0" smtClean="0">
              <a:solidFill>
                <a:srgbClr val="080808"/>
              </a:solidFill>
              <a:latin typeface="Verdana" pitchFamily="34" charset="0"/>
              <a:cs typeface="Times New Roman" pitchFamily="18" charset="0"/>
            </a:endParaRPr>
          </a:p>
        </p:txBody>
      </p:sp>
      <p:sp>
        <p:nvSpPr>
          <p:cNvPr id="2052" name="Rectangle 3"/>
          <p:cNvSpPr>
            <a:spLocks noGrp="1" noChangeArrowheads="1"/>
          </p:cNvSpPr>
          <p:nvPr>
            <p:ph type="body" idx="1"/>
          </p:nvPr>
        </p:nvSpPr>
        <p:spPr>
          <a:xfrm>
            <a:off x="1359545" y="908720"/>
            <a:ext cx="7100887" cy="5400600"/>
          </a:xfrm>
        </p:spPr>
        <p:txBody>
          <a:bodyPr/>
          <a:lstStyle/>
          <a:p>
            <a:pPr marL="990600" indent="-949325">
              <a:lnSpc>
                <a:spcPct val="130000"/>
              </a:lnSpc>
              <a:spcBef>
                <a:spcPts val="300"/>
              </a:spcBef>
              <a:buFontTx/>
              <a:buNone/>
            </a:pPr>
            <a:r>
              <a:rPr lang="de-DE" sz="1600" b="1" dirty="0" smtClean="0">
                <a:solidFill>
                  <a:srgbClr val="080808"/>
                </a:solidFill>
                <a:latin typeface="Verdana" pitchFamily="34" charset="0"/>
                <a:cs typeface="Times New Roman" pitchFamily="18" charset="0"/>
              </a:rPr>
              <a:t>Donnerstag Nachmittag</a:t>
            </a:r>
            <a:r>
              <a:rPr lang="de-DE" sz="1600" dirty="0" smtClean="0">
                <a:solidFill>
                  <a:srgbClr val="080808"/>
                </a:solidFill>
                <a:latin typeface="Verdana" pitchFamily="34" charset="0"/>
                <a:cs typeface="Times New Roman" pitchFamily="18" charset="0"/>
              </a:rPr>
              <a:t>	</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Aufgaben / Aufgaben mit gestuften Hilfen </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Anspruchsniveau von Aufgaben variieren</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eigene Aufgaben &amp; Austausch</a:t>
            </a:r>
            <a:br>
              <a:rPr lang="de-DE" sz="1600" dirty="0" smtClean="0">
                <a:solidFill>
                  <a:srgbClr val="080808"/>
                </a:solidFill>
                <a:latin typeface="Verdana" pitchFamily="34" charset="0"/>
                <a:cs typeface="Times New Roman" pitchFamily="18" charset="0"/>
              </a:rPr>
            </a:br>
            <a:endParaRPr lang="de-DE" sz="1600" dirty="0" smtClean="0">
              <a:solidFill>
                <a:srgbClr val="080808"/>
              </a:solidFill>
              <a:latin typeface="Verdana" pitchFamily="34" charset="0"/>
              <a:cs typeface="Times New Roman" pitchFamily="18" charset="0"/>
            </a:endParaRPr>
          </a:p>
          <a:p>
            <a:pPr marL="990600" indent="-949325">
              <a:lnSpc>
                <a:spcPct val="130000"/>
              </a:lnSpc>
              <a:spcBef>
                <a:spcPts val="300"/>
              </a:spcBef>
              <a:buFontTx/>
              <a:buNone/>
            </a:pPr>
            <a:r>
              <a:rPr lang="de-DE" sz="1600" b="1" dirty="0" smtClean="0">
                <a:solidFill>
                  <a:srgbClr val="080808"/>
                </a:solidFill>
                <a:latin typeface="Verdana" pitchFamily="34" charset="0"/>
                <a:cs typeface="Times New Roman" pitchFamily="18" charset="0"/>
              </a:rPr>
              <a:t>Freitag Vormittag</a:t>
            </a:r>
            <a:r>
              <a:rPr lang="de-DE" sz="1600" dirty="0" smtClean="0">
                <a:solidFill>
                  <a:srgbClr val="080808"/>
                </a:solidFill>
                <a:latin typeface="Verdana" pitchFamily="34" charset="0"/>
                <a:cs typeface="Times New Roman" pitchFamily="18" charset="0"/>
              </a:rPr>
              <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Bereichsspezifische Lesefähigkeit</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Fachsprache fördern</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Übersetzen zwischen versch. Darstellungsformen</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eigene Beispiele entwickeln, Austausch</a:t>
            </a:r>
            <a:br>
              <a:rPr lang="de-DE" sz="1600" dirty="0" smtClean="0">
                <a:solidFill>
                  <a:srgbClr val="080808"/>
                </a:solidFill>
                <a:latin typeface="Verdana" pitchFamily="34" charset="0"/>
                <a:cs typeface="Times New Roman" pitchFamily="18" charset="0"/>
              </a:rPr>
            </a:br>
            <a:endParaRPr lang="de-DE" sz="1600" dirty="0" smtClean="0">
              <a:solidFill>
                <a:srgbClr val="080808"/>
              </a:solidFill>
              <a:latin typeface="Verdana" pitchFamily="34" charset="0"/>
              <a:cs typeface="Times New Roman" pitchFamily="18" charset="0"/>
            </a:endParaRPr>
          </a:p>
          <a:p>
            <a:pPr marL="990600" indent="-949325">
              <a:lnSpc>
                <a:spcPct val="130000"/>
              </a:lnSpc>
              <a:spcBef>
                <a:spcPts val="300"/>
              </a:spcBef>
              <a:buFontTx/>
              <a:buNone/>
            </a:pPr>
            <a:r>
              <a:rPr lang="de-DE" sz="1600" b="1" dirty="0" smtClean="0">
                <a:solidFill>
                  <a:srgbClr val="080808"/>
                </a:solidFill>
                <a:latin typeface="Verdana" pitchFamily="34" charset="0"/>
                <a:cs typeface="Times New Roman" pitchFamily="18" charset="0"/>
              </a:rPr>
              <a:t>Freitag Nachmittag</a:t>
            </a:r>
            <a:r>
              <a:rPr lang="de-DE" sz="1600" dirty="0" smtClean="0">
                <a:solidFill>
                  <a:srgbClr val="080808"/>
                </a:solidFill>
                <a:latin typeface="Verdana" pitchFamily="34" charset="0"/>
                <a:cs typeface="Times New Roman" pitchFamily="18" charset="0"/>
              </a:rPr>
              <a:t>	</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Methodenwerkzeuge</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Vorstellung, Ausprobieren</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eigene Beispiele entwickeln, Austausch der Ergebnisse</a:t>
            </a:r>
            <a:br>
              <a:rPr lang="de-DE" sz="1600" dirty="0" smtClean="0">
                <a:solidFill>
                  <a:srgbClr val="080808"/>
                </a:solidFill>
                <a:latin typeface="Verdana" pitchFamily="34" charset="0"/>
                <a:cs typeface="Times New Roman" pitchFamily="18" charset="0"/>
              </a:rPr>
            </a:br>
            <a:r>
              <a:rPr lang="de-DE" sz="1600" dirty="0" smtClean="0">
                <a:solidFill>
                  <a:srgbClr val="080808"/>
                </a:solidFill>
                <a:latin typeface="Verdana" pitchFamily="34" charset="0"/>
                <a:cs typeface="Times New Roman" pitchFamily="18" charset="0"/>
              </a:rPr>
              <a:t>Verabredungen, Abschlussbesprechung</a:t>
            </a:r>
          </a:p>
          <a:p>
            <a:pPr marL="990600" indent="-949325">
              <a:lnSpc>
                <a:spcPct val="130000"/>
              </a:lnSpc>
              <a:spcBef>
                <a:spcPts val="300"/>
              </a:spcBef>
              <a:buFontTx/>
              <a:buNone/>
            </a:pPr>
            <a:endParaRPr lang="de-DE" sz="1800" dirty="0" smtClean="0">
              <a:solidFill>
                <a:srgbClr val="080808"/>
              </a:solidFill>
              <a:latin typeface="Verdana" pitchFamily="34" charset="0"/>
              <a:cs typeface="Times New Roman" pitchFamily="18" charset="0"/>
            </a:endParaRPr>
          </a:p>
          <a:p>
            <a:pPr marL="384175">
              <a:lnSpc>
                <a:spcPct val="130000"/>
              </a:lnSpc>
              <a:buFontTx/>
              <a:buNone/>
            </a:pPr>
            <a:endParaRPr lang="de-DE" sz="1800" dirty="0" smtClean="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DS Kiew – Differenzieren (I) - Dr. L. Stäudel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04664"/>
            <a:ext cx="7918648" cy="915888"/>
          </a:xfrm>
        </p:spPr>
        <p:txBody>
          <a:bodyPr/>
          <a:lstStyle/>
          <a:p>
            <a:r>
              <a:rPr lang="de-DE" sz="3200" dirty="0" smtClean="0">
                <a:latin typeface="Verdana" pitchFamily="34" charset="0"/>
                <a:ea typeface="Verdana" pitchFamily="34" charset="0"/>
                <a:cs typeface="Verdana" pitchFamily="34" charset="0"/>
              </a:rPr>
              <a:t>Läuft das Glas aus?</a:t>
            </a:r>
            <a:r>
              <a:rPr lang="de-DE" sz="2800" b="1" dirty="0" smtClean="0">
                <a:latin typeface="Verdana" pitchFamily="34" charset="0"/>
                <a:ea typeface="Verdana" pitchFamily="34" charset="0"/>
                <a:cs typeface="Verdana" pitchFamily="34" charset="0"/>
              </a:rPr>
              <a:t/>
            </a:r>
            <a:br>
              <a:rPr lang="de-DE" sz="2800" b="1" dirty="0" smtClean="0">
                <a:latin typeface="Verdana" pitchFamily="34" charset="0"/>
                <a:ea typeface="Verdana" pitchFamily="34" charset="0"/>
                <a:cs typeface="Verdana" pitchFamily="34" charset="0"/>
              </a:rPr>
            </a:br>
            <a:r>
              <a:rPr lang="de-DE" sz="2000" dirty="0" smtClean="0">
                <a:solidFill>
                  <a:schemeClr val="tx1"/>
                </a:solidFill>
                <a:latin typeface="Verdana" pitchFamily="34" charset="0"/>
              </a:rPr>
              <a:t>Ein Beispiel für den </a:t>
            </a:r>
            <a:r>
              <a:rPr lang="de-DE" sz="2000" dirty="0" err="1" smtClean="0">
                <a:solidFill>
                  <a:schemeClr val="tx1"/>
                </a:solidFill>
                <a:latin typeface="Verdana" pitchFamily="34" charset="0"/>
              </a:rPr>
              <a:t>nw</a:t>
            </a:r>
            <a:r>
              <a:rPr lang="de-DE" sz="2000" dirty="0" smtClean="0">
                <a:solidFill>
                  <a:schemeClr val="tx1"/>
                </a:solidFill>
                <a:latin typeface="Verdana" pitchFamily="34" charset="0"/>
              </a:rPr>
              <a:t> Anfangsunterricht</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4"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691511"/>
            <a:ext cx="4932040" cy="4185761"/>
          </a:xfrm>
          <a:prstGeom prst="rect">
            <a:avLst/>
          </a:prstGeom>
        </p:spPr>
        <p:txBody>
          <a:bodyPr wrap="square">
            <a:spAutoFit/>
          </a:bodyPr>
          <a:lstStyle/>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a:t>
            </a:r>
          </a:p>
          <a:p>
            <a:pPr>
              <a:spcAft>
                <a:spcPts val="300"/>
              </a:spcAft>
            </a:pPr>
            <a:r>
              <a:rPr lang="de-DE" sz="1600" dirty="0" smtClean="0">
                <a:latin typeface="Verdana" pitchFamily="34" charset="0"/>
                <a:ea typeface="Verdana" pitchFamily="34" charset="0"/>
                <a:cs typeface="Verdana" pitchFamily="34" charset="0"/>
              </a:rPr>
              <a:t>Die beiden trinken einen Schluck und </a:t>
            </a:r>
            <a:r>
              <a:rPr lang="de-DE" sz="1600" dirty="0" err="1" smtClean="0">
                <a:latin typeface="Verdana" pitchFamily="34" charset="0"/>
                <a:ea typeface="Verdana" pitchFamily="34" charset="0"/>
                <a:cs typeface="Verdana" pitchFamily="34" charset="0"/>
              </a:rPr>
              <a:t>ver</a:t>
            </a:r>
            <a:r>
              <a:rPr lang="de-DE" sz="1600" dirty="0" smtClean="0">
                <a:latin typeface="Verdana" pitchFamily="34" charset="0"/>
                <a:ea typeface="Verdana" pitchFamily="34" charset="0"/>
                <a:cs typeface="Verdana" pitchFamily="34" charset="0"/>
              </a:rPr>
              <a:t>-tiefen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linds(horizontal)">
                                      <p:cBhvr>
                                        <p:cTn id="13" dur="500"/>
                                        <p:tgtEl>
                                          <p:spTgt spid="1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linds(horizontal)">
                                      <p:cBhvr>
                                        <p:cTn id="16" dur="500"/>
                                        <p:tgtEl>
                                          <p:spTgt spid="1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blinds(horizontal)">
                                      <p:cBhvr>
                                        <p:cTn id="19" dur="500"/>
                                        <p:tgtEl>
                                          <p:spTgt spid="1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linds(horizont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r>
              <a:rPr lang="de-DE" sz="2800" dirty="0" smtClean="0">
                <a:solidFill>
                  <a:schemeClr val="tx1"/>
                </a:solidFill>
                <a:latin typeface="Verdana" pitchFamily="34" charset="0"/>
              </a:rPr>
              <a:t>Läuft das Glas aus?</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470455"/>
          </a:xfrm>
          <a:prstGeom prst="rect">
            <a:avLst/>
          </a:prstGeom>
        </p:spPr>
        <p:txBody>
          <a:bodyPr wrap="square">
            <a:spAutoFit/>
          </a:bodyPr>
          <a:lstStyle/>
          <a:p>
            <a:pPr>
              <a:spcAft>
                <a:spcPts val="300"/>
              </a:spcAft>
            </a:pPr>
            <a:r>
              <a:rPr lang="de-DE" sz="1600" b="1" dirty="0" smtClean="0">
                <a:latin typeface="Verdana" pitchFamily="34" charset="0"/>
                <a:ea typeface="Verdana" pitchFamily="34" charset="0"/>
                <a:cs typeface="Verdana" pitchFamily="34" charset="0"/>
              </a:rPr>
              <a:t>Läuft das Glas aus?</a:t>
            </a:r>
          </a:p>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a:t>
            </a:r>
          </a:p>
          <a:p>
            <a:pPr>
              <a:spcAft>
                <a:spcPts val="300"/>
              </a:spcAft>
            </a:pPr>
            <a:r>
              <a:rPr lang="de-DE" sz="1600" dirty="0" smtClean="0">
                <a:latin typeface="Verdana" pitchFamily="34" charset="0"/>
                <a:ea typeface="Verdana" pitchFamily="34" charset="0"/>
                <a:cs typeface="Verdana" pitchFamily="34" charset="0"/>
              </a:rPr>
              <a:t>Die beiden trinken einen Schluck und </a:t>
            </a:r>
            <a:r>
              <a:rPr lang="de-DE" sz="1600" dirty="0" err="1" smtClean="0">
                <a:latin typeface="Verdana" pitchFamily="34" charset="0"/>
                <a:ea typeface="Verdana" pitchFamily="34" charset="0"/>
                <a:cs typeface="Verdana" pitchFamily="34" charset="0"/>
              </a:rPr>
              <a:t>ver</a:t>
            </a:r>
            <a:r>
              <a:rPr lang="de-DE" sz="1600" dirty="0" smtClean="0">
                <a:latin typeface="Verdana" pitchFamily="34" charset="0"/>
                <a:ea typeface="Verdana" pitchFamily="34" charset="0"/>
                <a:cs typeface="Verdana" pitchFamily="34" charset="0"/>
              </a:rPr>
              <a:t>-tiefen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
        <p:nvSpPr>
          <p:cNvPr id="10" name="Ovale Legende 9"/>
          <p:cNvSpPr/>
          <p:nvPr/>
        </p:nvSpPr>
        <p:spPr>
          <a:xfrm>
            <a:off x="5220072" y="764704"/>
            <a:ext cx="3168352" cy="2016224"/>
          </a:xfrm>
          <a:prstGeom prst="wedgeEllipseCallout">
            <a:avLst>
              <a:gd name="adj1" fmla="val -80299"/>
              <a:gd name="adj2" fmla="val 24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Kontext</a:t>
            </a:r>
            <a:endParaRPr lang="de-DE" b="1" dirty="0">
              <a:latin typeface="Verdana" pitchFamily="34" charset="0"/>
              <a:ea typeface="Verdana" pitchFamily="34" charset="0"/>
              <a:cs typeface="Verdana" pitchFamily="34" charset="0"/>
            </a:endParaRPr>
          </a:p>
        </p:txBody>
      </p:sp>
      <p:sp>
        <p:nvSpPr>
          <p:cNvPr id="11" name="Ovale Legende 10"/>
          <p:cNvSpPr/>
          <p:nvPr/>
        </p:nvSpPr>
        <p:spPr>
          <a:xfrm>
            <a:off x="4932040" y="2996952"/>
            <a:ext cx="3312368" cy="2016224"/>
          </a:xfrm>
          <a:prstGeom prst="wedgeEllipseCallout">
            <a:avLst>
              <a:gd name="adj1" fmla="val -39099"/>
              <a:gd name="adj2" fmla="val 76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Komplexität</a:t>
            </a:r>
            <a:endParaRPr lang="de-DE" b="1" dirty="0">
              <a:latin typeface="Verdana" pitchFamily="34" charset="0"/>
              <a:ea typeface="Verdana" pitchFamily="34" charset="0"/>
              <a:cs typeface="Verdana" pitchFamily="34" charset="0"/>
            </a:endParaRPr>
          </a:p>
        </p:txBody>
      </p:sp>
      <p:sp>
        <p:nvSpPr>
          <p:cNvPr id="15" name="Ovale Legende 14"/>
          <p:cNvSpPr/>
          <p:nvPr/>
        </p:nvSpPr>
        <p:spPr>
          <a:xfrm>
            <a:off x="1259632" y="4365104"/>
            <a:ext cx="3168352" cy="2016224"/>
          </a:xfrm>
          <a:prstGeom prst="wedgeEllipseCallout">
            <a:avLst>
              <a:gd name="adj1" fmla="val -47136"/>
              <a:gd name="adj2" fmla="val -775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Form der Lösung erkennbar</a:t>
            </a:r>
            <a:endParaRPr lang="de-DE" b="1" dirty="0">
              <a:latin typeface="Verdana" pitchFamily="34" charset="0"/>
              <a:ea typeface="Verdana" pitchFamily="34" charset="0"/>
              <a:cs typeface="Verdana" pitchFamily="34" charset="0"/>
            </a:endParaRPr>
          </a:p>
        </p:txBody>
      </p:sp>
      <p:sp>
        <p:nvSpPr>
          <p:cNvPr id="16" name="Ovale Legende 15"/>
          <p:cNvSpPr/>
          <p:nvPr/>
        </p:nvSpPr>
        <p:spPr>
          <a:xfrm>
            <a:off x="827584" y="836712"/>
            <a:ext cx="3312368" cy="2016224"/>
          </a:xfrm>
          <a:prstGeom prst="wedgeEllipseCallout">
            <a:avLst>
              <a:gd name="adj1" fmla="val -22659"/>
              <a:gd name="adj2" fmla="val -7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Eher geschlossen</a:t>
            </a:r>
            <a:endParaRPr lang="de-DE" b="1" dirty="0">
              <a:latin typeface="Verdana" pitchFamily="34" charset="0"/>
              <a:ea typeface="Verdana" pitchFamily="34" charset="0"/>
              <a:cs typeface="Verdana" pitchFamily="34" charset="0"/>
            </a:endParaRPr>
          </a:p>
        </p:txBody>
      </p:sp>
      <p:sp>
        <p:nvSpPr>
          <p:cNvPr id="17" name="Ovale Legende 16"/>
          <p:cNvSpPr/>
          <p:nvPr/>
        </p:nvSpPr>
        <p:spPr>
          <a:xfrm>
            <a:off x="2483768" y="2708920"/>
            <a:ext cx="3312368" cy="2016224"/>
          </a:xfrm>
          <a:prstGeom prst="wedgeEllipseCallout">
            <a:avLst>
              <a:gd name="adj1" fmla="val -22659"/>
              <a:gd name="adj2" fmla="val -753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latin typeface="Verdana" pitchFamily="34" charset="0"/>
                <a:ea typeface="Verdana" pitchFamily="34" charset="0"/>
                <a:cs typeface="Verdana" pitchFamily="34" charset="0"/>
              </a:rPr>
              <a:t>Selbstdiffe-renzierend</a:t>
            </a:r>
            <a:endParaRPr lang="de-DE" b="1" dirty="0" smtClean="0">
              <a:latin typeface="Verdana" pitchFamily="34" charset="0"/>
              <a:ea typeface="Verdana" pitchFamily="34" charset="0"/>
              <a:cs typeface="Verdana" pitchFamily="34" charset="0"/>
            </a:endParaRPr>
          </a:p>
          <a:p>
            <a:pPr algn="ctr"/>
            <a:r>
              <a:rPr lang="de-DE" b="1" dirty="0" smtClean="0">
                <a:latin typeface="Verdana" pitchFamily="34" charset="0"/>
                <a:ea typeface="Verdana" pitchFamily="34" charset="0"/>
                <a:cs typeface="Verdana" pitchFamily="34" charset="0"/>
              </a:rPr>
              <a:t>mit Hilfen</a:t>
            </a:r>
            <a:endParaRPr lang="de-DE" b="1" dirty="0">
              <a:latin typeface="Verdana" pitchFamily="34" charset="0"/>
              <a:ea typeface="Verdana" pitchFamily="34" charset="0"/>
              <a:cs typeface="Verdana" pitchFamily="34" charset="0"/>
            </a:endParaRPr>
          </a:p>
        </p:txBody>
      </p:sp>
      <p:sp>
        <p:nvSpPr>
          <p:cNvPr id="1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r>
              <a:rPr lang="de-DE" sz="2800" dirty="0" smtClean="0">
                <a:latin typeface="Verdana" pitchFamily="34" charset="0"/>
                <a:ea typeface="Verdana" pitchFamily="34" charset="0"/>
                <a:cs typeface="Verdana" pitchFamily="34" charset="0"/>
              </a:rPr>
              <a:t>Die Konstruktion der Hilfen</a:t>
            </a:r>
            <a:endParaRPr lang="de-DE" sz="2800" dirty="0" smtClean="0">
              <a:solidFill>
                <a:schemeClr val="tx1"/>
              </a:solidFill>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3" name="Rechteck 12"/>
          <p:cNvSpPr/>
          <p:nvPr/>
        </p:nvSpPr>
        <p:spPr>
          <a:xfrm>
            <a:off x="1475656" y="1340768"/>
            <a:ext cx="6408712" cy="4408899"/>
          </a:xfrm>
          <a:prstGeom prst="rect">
            <a:avLst/>
          </a:prstGeom>
        </p:spPr>
        <p:txBody>
          <a:bodyPr wrap="square">
            <a:spAutoFit/>
          </a:bodyPr>
          <a:lstStyle/>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mit den Hilfen gegebenen Impulse und inhaltlichen Hinweise folgen im Großen und Ganzen dem</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Vorgehen beim fragend-entwickelnden Unterrichtsgespräch</a:t>
            </a:r>
            <a:endParaRPr lang="de-DE" sz="1800" dirty="0" smtClean="0">
              <a:latin typeface="Verdana" pitchFamily="34" charset="0"/>
              <a:ea typeface="Verdana" pitchFamily="34" charset="0"/>
              <a:cs typeface="Verdana" pitchFamily="34" charset="0"/>
            </a:endParaRPr>
          </a:p>
          <a:p>
            <a:pPr>
              <a:lnSpc>
                <a:spcPct val="150000"/>
              </a:lnSpc>
              <a:spcBef>
                <a:spcPts val="1200"/>
              </a:spcBef>
              <a:spcAft>
                <a:spcPts val="300"/>
              </a:spcAft>
            </a:pPr>
            <a:r>
              <a:rPr lang="de-DE" sz="1800" b="1" i="1" dirty="0" smtClean="0">
                <a:latin typeface="Verdana" pitchFamily="34" charset="0"/>
                <a:ea typeface="Verdana" pitchFamily="34" charset="0"/>
                <a:cs typeface="Verdana" pitchFamily="34" charset="0"/>
              </a:rPr>
              <a:t>Wesentliche Unterschiede:</a:t>
            </a: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Lernenden bestimmen selbst, </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in welchem Umfang und wann </a:t>
            </a:r>
            <a:r>
              <a:rPr lang="de-DE" sz="1800" dirty="0" smtClean="0">
                <a:latin typeface="Verdana" pitchFamily="34" charset="0"/>
                <a:ea typeface="Verdana" pitchFamily="34" charset="0"/>
                <a:cs typeface="Verdana" pitchFamily="34" charset="0"/>
              </a:rPr>
              <a:t>sie Hilfen in Anspruch nehmen wollen.</a:t>
            </a: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Form der Inanspruchnahme </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entlastet </a:t>
            </a:r>
            <a:r>
              <a:rPr lang="de-DE" sz="1800" dirty="0" smtClean="0">
                <a:latin typeface="Verdana" pitchFamily="34" charset="0"/>
                <a:ea typeface="Verdana" pitchFamily="34" charset="0"/>
                <a:cs typeface="Verdana" pitchFamily="34" charset="0"/>
              </a:rPr>
              <a:t>im Blick auf das Gefühl von der Lehrkraft kontrolliert zu werden.</a:t>
            </a:r>
          </a:p>
        </p:txBody>
      </p:sp>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a:t>
            </a:r>
            <a:endParaRPr lang="de-DE" sz="2800" dirty="0" smtClean="0">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293483"/>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Woher kann das Wasser kommen?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Glas und Umgebung als System betrachten: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Außer dem Glas und seinem Inhalt ist hier nur noch die Luft darum herum vorhanden.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Schlüsse ziehen: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Also muss das Wasser aus der Luft kommen.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Vor- / Alltags-Wissen aktivieren: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Kennt ihr andere Situationen, wo Wasser „aus der Luft kommt“? Denkt dabei auch an Wettererscheinungen.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Aktivierung unterstützen: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Habt ihr an Nebel oder Raureif gedacht? Oder an das Beschlagen eines Spiegels durch die ausgeatmete Luft oder das Beschlagen einer Brille, wenn man von draußen in einen warmen Raum kommt?</a:t>
            </a:r>
          </a:p>
          <a:p>
            <a:pPr marL="354013" indent="-354013"/>
            <a:endParaRPr lang="de-DE" sz="1200" i="1" dirty="0" smtClean="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24370"/>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Verallgemeinern, Ursache finden: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Was haben Nebel, Raureif, das Beschlagen eines Spiegels oder einer Brille gemeinsam?</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Inhaltliche Unterstützung: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Bei Nebel, Raureif, beim Beschlagen eines Spiegels oder der Brille ist eines gleich: Luft wird stark abgekühlt..</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Unterstützung der Übertragung auf die Problemstellung: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Das kann auch an der Oberfläche eines kalten Gegenstands geschehen.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Generalisierung bzgl. Wassergehalt der Luft: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In der Luft ist immer Wasserdampf enthalten. Wie kann man sich vorstellen, dass sich beim Abkühlen flüssiges Wasser aus der Luft abscheidet?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könnt ihr schließen, dass warme Luft mehr Wasser-dampf enthalten kann als kalte. Was beim Abkühlen „zu viel“ ist, schlägt sich als flüssiges Wasser nieder.</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10" name="Textfeld 9"/>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1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(II)</a:t>
            </a:r>
            <a:endParaRPr lang="de-DE" sz="2800" dirty="0" smtClean="0">
              <a:latin typeface="Verdana" pitchFamily="34" charset="0"/>
              <a:ea typeface="Verdana" pitchFamily="34" charset="0"/>
              <a:cs typeface="Verdana" pitchFamily="34" charset="0"/>
            </a:endParaRPr>
          </a:p>
        </p:txBody>
      </p:sp>
      <p:sp>
        <p:nvSpPr>
          <p:cNvPr id="11"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blinds(horizontal)">
                                      <p:cBhvr>
                                        <p:cTn id="3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85926"/>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Dazu die (immer gleiche) erste Hilfe:</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Erklärt euch gegenseitig die Aufgabe noch einmal mit eigenen Worten. Klärt, was ihr verstanden habt und was euch noch unklar ist. </a:t>
            </a:r>
          </a:p>
          <a:p>
            <a:r>
              <a:rPr lang="de-DE" sz="1600" dirty="0" smtClean="0">
                <a:latin typeface="Verdana" pitchFamily="34" charset="0"/>
                <a:ea typeface="Verdana" pitchFamily="34" charset="0"/>
                <a:cs typeface="Verdana" pitchFamily="34" charset="0"/>
              </a:rPr>
              <a:t>als Aufforderung zur Paraphrasierung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(erste Durcharbeitung der Aufgabenstellung)</a:t>
            </a:r>
          </a:p>
          <a:p>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und abschließend stets die Komplettlösung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Jetzt habt ihr alles zusammen, um die gestellte Frage zu beantworten. Übertragt eure Überlegungen auf das Glas mit dem kalten Getränk und fasst eure Antwort mit ein oder zwei Sätzen zusammen.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Durch den kalten Inhalt wird auch die Außenseite des Trinkglases sehr kalt. Dadurch wird die Luft in der Nähe stark abgekühlt. Ein Teil des enthaltenen Wasser-</a:t>
            </a:r>
            <a:r>
              <a:rPr lang="de-DE" sz="1200" i="1" dirty="0" err="1" smtClean="0">
                <a:latin typeface="Verdana" pitchFamily="34" charset="0"/>
                <a:ea typeface="Verdana" pitchFamily="34" charset="0"/>
                <a:cs typeface="Verdana" pitchFamily="34" charset="0"/>
              </a:rPr>
              <a:t>dampfes</a:t>
            </a:r>
            <a:r>
              <a:rPr lang="de-DE" sz="1200" i="1" dirty="0" smtClean="0">
                <a:latin typeface="Verdana" pitchFamily="34" charset="0"/>
                <a:ea typeface="Verdana" pitchFamily="34" charset="0"/>
                <a:cs typeface="Verdana" pitchFamily="34" charset="0"/>
              </a:rPr>
              <a:t> schlägt sich als flüssiges Wasser am Glas nieder – das Glas ist dann von außen nass.</a:t>
            </a:r>
          </a:p>
          <a:p>
            <a:r>
              <a:rPr lang="de-DE" sz="1600" dirty="0" smtClean="0">
                <a:latin typeface="Verdana" pitchFamily="34" charset="0"/>
                <a:ea typeface="Verdana" pitchFamily="34" charset="0"/>
                <a:cs typeface="Verdana" pitchFamily="34" charset="0"/>
              </a:rPr>
              <a:t>wegen der Wirksamkeit von Musterlösungen und zur Kontrolle für die Gruppen, die ohne Hilfen zur Lösung gekommen sind.</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itel 2"/>
          <p:cNvSpPr txBox="1">
            <a:spLocks/>
          </p:cNvSpPr>
          <p:nvPr/>
        </p:nvSpPr>
        <p:spPr bwMode="auto">
          <a:xfrm>
            <a:off x="763960" y="629072"/>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de-DE" sz="32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Die Konstruktion der Hilfen (III)</a:t>
            </a:r>
            <a:endPar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blinds(horizontal)">
                                      <p:cBhvr>
                                        <p:cTn id="13" dur="500"/>
                                        <p:tgtEl>
                                          <p:spTgt spid="1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blinds(horizontal)">
                                      <p:cBhvr>
                                        <p:cTn id="18" dur="500"/>
                                        <p:tgtEl>
                                          <p:spTgt spid="1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animEffect transition="in" filter="blinds(horizontal)">
                                      <p:cBhvr>
                                        <p:cTn id="21" dur="500"/>
                                        <p:tgtEl>
                                          <p:spTgt spid="1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xEl>
                                              <p:pRg st="7" end="7"/>
                                            </p:txEl>
                                          </p:spTgt>
                                        </p:tgtEl>
                                        <p:attrNameLst>
                                          <p:attrName>style.visibility</p:attrName>
                                        </p:attrNameLst>
                                      </p:cBhvr>
                                      <p:to>
                                        <p:strVal val="visible"/>
                                      </p:to>
                                    </p:set>
                                    <p:animEffect transition="in" filter="blinds(horizontal)">
                                      <p:cBhvr>
                                        <p:cTn id="24" dur="500"/>
                                        <p:tgtEl>
                                          <p:spTgt spid="1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blinds(horizontal)">
                                      <p:cBhvr>
                                        <p:cTn id="2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Inhaltsplatzhalter 2"/>
          <p:cNvSpPr txBox="1">
            <a:spLocks/>
          </p:cNvSpPr>
          <p:nvPr/>
        </p:nvSpPr>
        <p:spPr>
          <a:xfrm>
            <a:off x="2339752" y="764704"/>
            <a:ext cx="5184576"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smtClean="0">
                <a:latin typeface="Verdana" pitchFamily="34" charset="0"/>
                <a:ea typeface="Verdana" pitchFamily="34" charset="0"/>
                <a:cs typeface="Verdana" pitchFamily="34" charset="0"/>
              </a:rPr>
              <a:t>Was ist lernwirksam?</a:t>
            </a:r>
            <a:endParaRPr kumimoji="0" lang="de-DE" sz="3200" i="0" u="none" strike="noStrike" kern="1200" cap="none" spc="0" normalizeH="0" baseline="0" noProof="0" dirty="0" smtClean="0">
              <a:ln>
                <a:noFill/>
              </a:ln>
              <a:effectLst/>
              <a:uLnTx/>
              <a:uFillTx/>
              <a:latin typeface="Verdana" pitchFamily="34" charset="0"/>
              <a:ea typeface="Verdana" pitchFamily="34" charset="0"/>
              <a:cs typeface="Verdana" pitchFamily="34" charset="0"/>
            </a:endParaRPr>
          </a:p>
        </p:txBody>
      </p:sp>
      <p:sp>
        <p:nvSpPr>
          <p:cNvPr id="8" name="Textfeld 7"/>
          <p:cNvSpPr txBox="1"/>
          <p:nvPr/>
        </p:nvSpPr>
        <p:spPr>
          <a:xfrm>
            <a:off x="771617" y="1844824"/>
            <a:ext cx="1409360" cy="400110"/>
          </a:xfrm>
          <a:prstGeom prst="rect">
            <a:avLst/>
          </a:prstGeom>
          <a:noFill/>
        </p:spPr>
        <p:txBody>
          <a:bodyPr wrap="none" rtlCol="0">
            <a:spAutoFit/>
          </a:bodyPr>
          <a:lstStyle/>
          <a:p>
            <a:r>
              <a:rPr lang="de-DE" sz="2000" b="1" dirty="0" smtClean="0">
                <a:solidFill>
                  <a:schemeClr val="accent3">
                    <a:lumMod val="50000"/>
                  </a:schemeClr>
                </a:solidFill>
              </a:rPr>
              <a:t>2009 / 2013</a:t>
            </a:r>
            <a:endParaRPr lang="de-DE" sz="2000" b="1" dirty="0">
              <a:solidFill>
                <a:schemeClr val="accent3">
                  <a:lumMod val="50000"/>
                </a:schemeClr>
              </a:solidFill>
            </a:endParaRPr>
          </a:p>
        </p:txBody>
      </p:sp>
      <p:sp>
        <p:nvSpPr>
          <p:cNvPr id="11" name="Rechteck 10"/>
          <p:cNvSpPr/>
          <p:nvPr/>
        </p:nvSpPr>
        <p:spPr>
          <a:xfrm>
            <a:off x="799874" y="2348880"/>
            <a:ext cx="1728192" cy="813043"/>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a:t>
            </a:r>
          </a:p>
          <a:p>
            <a:pPr>
              <a:spcBef>
                <a:spcPts val="1325"/>
              </a:spcBef>
            </a:pPr>
            <a:r>
              <a:rPr lang="de-DE" sz="1200" b="1" dirty="0" smtClean="0">
                <a:solidFill>
                  <a:schemeClr val="accent1">
                    <a:lumMod val="50000"/>
                  </a:schemeClr>
                </a:solidFill>
                <a:latin typeface="Linotype Syntax Com Regular" charset="0"/>
                <a:ea typeface="Arial" charset="0"/>
                <a:cs typeface="Arial" charset="0"/>
              </a:rPr>
              <a:t>Lernen sichtbar machen</a:t>
            </a:r>
          </a:p>
        </p:txBody>
      </p:sp>
      <p:sp>
        <p:nvSpPr>
          <p:cNvPr id="12" name="Text Box 12"/>
          <p:cNvSpPr txBox="1">
            <a:spLocks noChangeArrowheads="1"/>
          </p:cNvSpPr>
          <p:nvPr/>
        </p:nvSpPr>
        <p:spPr bwMode="auto">
          <a:xfrm>
            <a:off x="3468960" y="1583216"/>
            <a:ext cx="5423520" cy="461664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Angstreduktion 	d </a:t>
            </a:r>
            <a:r>
              <a:rPr lang="de-DE" sz="14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Kooperatives Lernen</a:t>
            </a:r>
            <a:r>
              <a:rPr lang="de-DE" sz="14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Kleingruppenlernen</a:t>
            </a:r>
            <a:r>
              <a:rPr lang="de-DE" sz="14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Direkte Instruktion	</a:t>
            </a:r>
            <a:r>
              <a:rPr lang="de-DE" sz="1400" dirty="0" smtClean="0">
                <a:solidFill>
                  <a:srgbClr val="254061"/>
                </a:solidFill>
                <a:latin typeface="Linotype Syntax Com Regular" charset="0"/>
                <a:ea typeface="Arial" charset="0"/>
                <a:cs typeface="Arial" charset="0"/>
              </a:rPr>
              <a:t>d </a:t>
            </a:r>
            <a:r>
              <a:rPr lang="de-DE" sz="1400" dirty="0">
                <a:solidFill>
                  <a:srgbClr val="254061"/>
                </a:solidFill>
                <a:latin typeface="Linotype Syntax Com Regular" charset="0"/>
                <a:ea typeface="Arial" charset="0"/>
                <a:cs typeface="Arial" charset="0"/>
              </a:rPr>
              <a:t>= .</a:t>
            </a:r>
            <a:r>
              <a:rPr lang="de-DE" sz="14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400" dirty="0" err="1" smtClean="0">
                <a:solidFill>
                  <a:srgbClr val="254061"/>
                </a:solidFill>
                <a:latin typeface="Linotype Syntax Com Regular" charset="0"/>
                <a:ea typeface="Arial" charset="0"/>
                <a:cs typeface="Arial" charset="0"/>
              </a:rPr>
              <a:t>Vokalbel</a:t>
            </a:r>
            <a:r>
              <a:rPr lang="de-DE" sz="1400" dirty="0" smtClean="0">
                <a:solidFill>
                  <a:srgbClr val="254061"/>
                </a:solidFill>
                <a:latin typeface="Linotype Syntax Com Regular" charset="0"/>
                <a:ea typeface="Arial" charset="0"/>
                <a:cs typeface="Arial" charset="0"/>
              </a:rPr>
              <a:t>-/Wortschatzförderung	d = .67</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400" dirty="0" err="1" smtClean="0">
                <a:solidFill>
                  <a:srgbClr val="254061"/>
                </a:solidFill>
                <a:latin typeface="Linotype Syntax Com Regular" charset="0"/>
                <a:ea typeface="Arial" charset="0"/>
                <a:cs typeface="Arial" charset="0"/>
              </a:rPr>
              <a:t>Micro</a:t>
            </a:r>
            <a:r>
              <a:rPr lang="de-DE" sz="14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Formatives </a:t>
            </a:r>
            <a:r>
              <a:rPr lang="de-DE" sz="1400" dirty="0" err="1" smtClean="0">
                <a:solidFill>
                  <a:srgbClr val="254061"/>
                </a:solidFill>
                <a:latin typeface="Linotype Syntax Com Regular" charset="0"/>
                <a:ea typeface="Arial" charset="0"/>
                <a:cs typeface="Arial" charset="0"/>
              </a:rPr>
              <a:t>Assessment</a:t>
            </a:r>
            <a:r>
              <a:rPr lang="de-DE" sz="1400" dirty="0" smtClean="0">
                <a:solidFill>
                  <a:srgbClr val="254061"/>
                </a:solidFill>
                <a:latin typeface="Linotype Syntax Com Regular" charset="0"/>
                <a:ea typeface="Arial" charset="0"/>
                <a:cs typeface="Arial" charset="0"/>
              </a:rPr>
              <a:t>	d = .90</a:t>
            </a:r>
            <a:endParaRPr lang="de-DE" sz="1400" dirty="0">
              <a:solidFill>
                <a:srgbClr val="254061"/>
              </a:solidFill>
              <a:latin typeface="Linotype Syntax Com Regular" charset="0"/>
              <a:ea typeface="Arial" charset="0"/>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755576" y="3356992"/>
            <a:ext cx="1880902" cy="2671936"/>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3" name="Pfeil nach links 12"/>
          <p:cNvSpPr/>
          <p:nvPr/>
        </p:nvSpPr>
        <p:spPr>
          <a:xfrm>
            <a:off x="7308304" y="2636912"/>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4"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15" name="Pfeil nach links 14"/>
          <p:cNvSpPr/>
          <p:nvPr/>
        </p:nvSpPr>
        <p:spPr>
          <a:xfrm>
            <a:off x="7308304" y="2060848"/>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6" name="Pfeil nach links 15"/>
          <p:cNvSpPr/>
          <p:nvPr/>
        </p:nvSpPr>
        <p:spPr>
          <a:xfrm>
            <a:off x="7308304" y="3200343"/>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7" name="Pfeil nach links 16"/>
          <p:cNvSpPr/>
          <p:nvPr/>
        </p:nvSpPr>
        <p:spPr>
          <a:xfrm>
            <a:off x="7308304" y="1412776"/>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linds(horizont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blinds(horizontal)">
                                      <p:cBhvr>
                                        <p:cTn id="28" dur="500"/>
                                        <p:tgtEl>
                                          <p:spTgt spid="12">
                                            <p:txEl>
                                              <p:pRg st="1" end="1"/>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blinds(horizontal)">
                                      <p:cBhvr>
                                        <p:cTn id="31" dur="500"/>
                                        <p:tgtEl>
                                          <p:spTgt spid="12">
                                            <p:txEl>
                                              <p:pRg st="2" end="2"/>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blinds(horizontal)">
                                      <p:cBhvr>
                                        <p:cTn id="34" dur="500"/>
                                        <p:tgtEl>
                                          <p:spTgt spid="12">
                                            <p:txEl>
                                              <p:pRg st="3" end="3"/>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blinds(horizontal)">
                                      <p:cBhvr>
                                        <p:cTn id="37" dur="500"/>
                                        <p:tgtEl>
                                          <p:spTgt spid="12">
                                            <p:txEl>
                                              <p:pRg st="4" end="4"/>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blinds(horizontal)">
                                      <p:cBhvr>
                                        <p:cTn id="40" dur="500"/>
                                        <p:tgtEl>
                                          <p:spTgt spid="12">
                                            <p:txEl>
                                              <p:pRg st="5" end="5"/>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blinds(horizontal)">
                                      <p:cBhvr>
                                        <p:cTn id="43" dur="500"/>
                                        <p:tgtEl>
                                          <p:spTgt spid="12">
                                            <p:txEl>
                                              <p:pRg st="6" end="6"/>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blinds(horizontal)">
                                      <p:cBhvr>
                                        <p:cTn id="46" dur="500"/>
                                        <p:tgtEl>
                                          <p:spTgt spid="12">
                                            <p:txEl>
                                              <p:pRg st="7" end="7"/>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Effect transition="in" filter="blinds(horizontal)">
                                      <p:cBhvr>
                                        <p:cTn id="49" dur="500"/>
                                        <p:tgtEl>
                                          <p:spTgt spid="12">
                                            <p:txEl>
                                              <p:pRg st="8" end="8"/>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blinds(horizontal)">
                                      <p:cBhvr>
                                        <p:cTn id="52" dur="500"/>
                                        <p:tgtEl>
                                          <p:spTgt spid="12">
                                            <p:txEl>
                                              <p:pRg st="9" end="9"/>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
                                            <p:txEl>
                                              <p:pRg st="10" end="10"/>
                                            </p:txEl>
                                          </p:spTgt>
                                        </p:tgtEl>
                                        <p:attrNameLst>
                                          <p:attrName>style.visibility</p:attrName>
                                        </p:attrNameLst>
                                      </p:cBhvr>
                                      <p:to>
                                        <p:strVal val="visible"/>
                                      </p:to>
                                    </p:set>
                                    <p:animEffect transition="in" filter="blinds(horizontal)">
                                      <p:cBhvr>
                                        <p:cTn id="55" dur="500"/>
                                        <p:tgtEl>
                                          <p:spTgt spid="12">
                                            <p:txEl>
                                              <p:pRg st="10" end="10"/>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2">
                                            <p:txEl>
                                              <p:pRg st="11" end="11"/>
                                            </p:txEl>
                                          </p:spTgt>
                                        </p:tgtEl>
                                        <p:attrNameLst>
                                          <p:attrName>style.visibility</p:attrName>
                                        </p:attrNameLst>
                                      </p:cBhvr>
                                      <p:to>
                                        <p:strVal val="visible"/>
                                      </p:to>
                                    </p:set>
                                    <p:animEffect transition="in" filter="blinds(horizontal)">
                                      <p:cBhvr>
                                        <p:cTn id="58" dur="500"/>
                                        <p:tgtEl>
                                          <p:spTgt spid="12">
                                            <p:txEl>
                                              <p:pRg st="11" end="11"/>
                                            </p:txEl>
                                          </p:spTgt>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2">
                                            <p:txEl>
                                              <p:pRg st="12" end="12"/>
                                            </p:txEl>
                                          </p:spTgt>
                                        </p:tgtEl>
                                        <p:attrNameLst>
                                          <p:attrName>style.visibility</p:attrName>
                                        </p:attrNameLst>
                                      </p:cBhvr>
                                      <p:to>
                                        <p:strVal val="visible"/>
                                      </p:to>
                                    </p:set>
                                    <p:animEffect transition="in" filter="blinds(horizontal)">
                                      <p:cBhvr>
                                        <p:cTn id="61" dur="500"/>
                                        <p:tgtEl>
                                          <p:spTgt spid="12">
                                            <p:txEl>
                                              <p:pRg st="12" end="12"/>
                                            </p:txEl>
                                          </p:spTgt>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2">
                                            <p:txEl>
                                              <p:pRg st="13" end="13"/>
                                            </p:txEl>
                                          </p:spTgt>
                                        </p:tgtEl>
                                        <p:attrNameLst>
                                          <p:attrName>style.visibility</p:attrName>
                                        </p:attrNameLst>
                                      </p:cBhvr>
                                      <p:to>
                                        <p:strVal val="visible"/>
                                      </p:to>
                                    </p:set>
                                    <p:animEffect transition="in" filter="blinds(horizontal)">
                                      <p:cBhvr>
                                        <p:cTn id="64" dur="500"/>
                                        <p:tgtEl>
                                          <p:spTgt spid="12">
                                            <p:txEl>
                                              <p:pRg st="13" end="13"/>
                                            </p:txEl>
                                          </p:spTgt>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2">
                                            <p:txEl>
                                              <p:pRg st="14" end="14"/>
                                            </p:txEl>
                                          </p:spTgt>
                                        </p:tgtEl>
                                        <p:attrNameLst>
                                          <p:attrName>style.visibility</p:attrName>
                                        </p:attrNameLst>
                                      </p:cBhvr>
                                      <p:to>
                                        <p:strVal val="visible"/>
                                      </p:to>
                                    </p:set>
                                    <p:animEffect transition="in" filter="blinds(horizontal)">
                                      <p:cBhvr>
                                        <p:cTn id="67" dur="500"/>
                                        <p:tgtEl>
                                          <p:spTgt spid="12">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linds(horizontal)">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build="allAtOnce"/>
      <p:bldP spid="13"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solidFill>
                  <a:schemeClr val="tx1"/>
                </a:solidFill>
                <a:latin typeface="Verdana" pitchFamily="34" charset="0"/>
              </a:rPr>
              <a:t>Erfahrungen bei Entwicklung und Erprobung von</a:t>
            </a:r>
            <a:br>
              <a:rPr lang="de-DE" sz="2800" dirty="0" smtClean="0">
                <a:solidFill>
                  <a:schemeClr val="tx1"/>
                </a:solidFill>
                <a:latin typeface="Verdana" pitchFamily="34" charset="0"/>
              </a:rPr>
            </a:br>
            <a:r>
              <a:rPr lang="de-DE" sz="2800" dirty="0" smtClean="0">
                <a:solidFill>
                  <a:schemeClr val="tx1"/>
                </a:solidFill>
                <a:latin typeface="Verdana" pitchFamily="34" charset="0"/>
              </a:rPr>
              <a:t>„Aufgaben mit gestuften Hilfen“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Textfeld 10"/>
          <p:cNvSpPr txBox="1"/>
          <p:nvPr/>
        </p:nvSpPr>
        <p:spPr>
          <a:xfrm>
            <a:off x="611560" y="2348880"/>
            <a:ext cx="4104456" cy="3508653"/>
          </a:xfrm>
          <a:prstGeom prst="rect">
            <a:avLst/>
          </a:prstGeom>
          <a:noFill/>
        </p:spPr>
        <p:txBody>
          <a:bodyPr wrap="square" rtlCol="0">
            <a:spAutoFit/>
          </a:bodyPr>
          <a:lstStyle/>
          <a:p>
            <a:pPr marL="177800" indent="-177800">
              <a:spcAft>
                <a:spcPts val="600"/>
              </a:spcAft>
              <a:buFontTx/>
              <a:buChar char="-"/>
            </a:pPr>
            <a:r>
              <a:rPr lang="de-DE" sz="1600" dirty="0" smtClean="0">
                <a:latin typeface="Verdana" pitchFamily="34" charset="0"/>
                <a:ea typeface="Verdana" pitchFamily="34" charset="0"/>
                <a:cs typeface="Verdana" pitchFamily="34" charset="0"/>
              </a:rPr>
              <a:t>Akzentuieren! </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Art der Lösung muss erkennbar sein</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Steuerung der Anforderung durch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Informationen im Aufgabenstamm</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komplexe Aufgaben müssen von</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Leistungsstarken ohne Hilfen lösbar</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sein</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Quasi-Anwendungsaufgaben</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Verknüpfung von maximal 2 „Prinzipien“ / Regeln / …</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gemeinsame Bearbeitung von Vorteil</a:t>
            </a:r>
          </a:p>
        </p:txBody>
      </p:sp>
      <p:sp>
        <p:nvSpPr>
          <p:cNvPr id="17410" name="AutoShape 2" descr="C:\Users\lutz\Desktop\st%C3%A4udel.de\images\AmH_Graph.jpg"/>
          <p:cNvSpPr>
            <a:spLocks noChangeAspect="1" noChangeArrowheads="1"/>
          </p:cNvSpPr>
          <p:nvPr/>
        </p:nvSpPr>
        <p:spPr bwMode="auto">
          <a:xfrm>
            <a:off x="155575" y="-868363"/>
            <a:ext cx="2314575" cy="18097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7412" name="AutoShape 4" descr="C:\Users\lutz\Desktop\st%C3%A4udel.de\images\AmH_Graph.jpg"/>
          <p:cNvSpPr>
            <a:spLocks noChangeAspect="1" noChangeArrowheads="1"/>
          </p:cNvSpPr>
          <p:nvPr/>
        </p:nvSpPr>
        <p:spPr bwMode="auto">
          <a:xfrm>
            <a:off x="155575" y="-868363"/>
            <a:ext cx="2314575" cy="18097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7413" name="Picture 5" descr="C:\Users\lutz\Desktop\AmH_Graph.jpg"/>
          <p:cNvPicPr>
            <a:picLocks noChangeAspect="1" noChangeArrowheads="1"/>
          </p:cNvPicPr>
          <p:nvPr/>
        </p:nvPicPr>
        <p:blipFill>
          <a:blip r:embed="rId3" cstate="print"/>
          <a:srcRect/>
          <a:stretch>
            <a:fillRect/>
          </a:stretch>
        </p:blipFill>
        <p:spPr bwMode="auto">
          <a:xfrm>
            <a:off x="4716016" y="2276872"/>
            <a:ext cx="4094604" cy="3402880"/>
          </a:xfrm>
          <a:prstGeom prst="rect">
            <a:avLst/>
          </a:prstGeom>
          <a:noFill/>
        </p:spPr>
      </p:pic>
      <p:sp>
        <p:nvSpPr>
          <p:cNvPr id="9" name="Fußzeilenplatzhalter 3"/>
          <p:cNvSpPr txBox="1">
            <a:spLocks/>
          </p:cNvSpPr>
          <p:nvPr/>
        </p:nvSpPr>
        <p:spPr bwMode="auto">
          <a:xfrm>
            <a:off x="1043608" y="6453336"/>
            <a:ext cx="698477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smtClean="0">
                <a:ln>
                  <a:noFill/>
                </a:ln>
                <a:solidFill>
                  <a:schemeClr val="bg1">
                    <a:lumMod val="65000"/>
                  </a:schemeClr>
                </a:solidFill>
                <a:effectLst/>
                <a:uLnTx/>
                <a:uFillTx/>
                <a:latin typeface="Verdana" pitchFamily="34" charset="0"/>
                <a:ea typeface="Verdana" pitchFamily="34" charset="0"/>
                <a:cs typeface="Verdana" pitchFamily="34" charset="0"/>
              </a:rPr>
              <a:t>DS Kiew – Differenzieren (I) - Dr. L. Stäudel - 01/2014</a:t>
            </a:r>
            <a:endParaRPr kumimoji="0" lang="de-DE" sz="1400" b="0" i="0" u="none" strike="noStrike" kern="1200" cap="none" spc="0" normalizeH="0" baseline="0" noProof="0" dirty="0">
              <a:ln>
                <a:noFill/>
              </a:ln>
              <a:solidFill>
                <a:schemeClr val="bg1">
                  <a:lumMod val="65000"/>
                </a:schemeClr>
              </a:solidFill>
              <a:effectLst/>
              <a:uLnTx/>
              <a:uFillTx/>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linds(horizontal)">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linds(horizontal)">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413"/>
                                        </p:tgtEl>
                                        <p:attrNameLst>
                                          <p:attrName>style.visibility</p:attrName>
                                        </p:attrNameLst>
                                      </p:cBhvr>
                                      <p:to>
                                        <p:strVal val="visible"/>
                                      </p:to>
                                    </p:set>
                                    <p:animEffect transition="in" filter="blinds(horizontal)">
                                      <p:cBhvr>
                                        <p:cTn id="4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3"/>
          <p:cNvGraphicFramePr>
            <a:graphicFrameLocks noGrp="1" noChangeAspect="1"/>
          </p:cNvGraphicFramePr>
          <p:nvPr>
            <p:ph idx="1"/>
          </p:nvPr>
        </p:nvGraphicFramePr>
        <p:xfrm>
          <a:off x="395536" y="1530350"/>
          <a:ext cx="8394700"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333839" name="Text Box 15"/>
          <p:cNvSpPr txBox="1">
            <a:spLocks noChangeArrowheads="1"/>
          </p:cNvSpPr>
          <p:nvPr/>
        </p:nvSpPr>
        <p:spPr bwMode="auto">
          <a:xfrm>
            <a:off x="71660" y="1772816"/>
            <a:ext cx="2124076"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Aufgabe ... nicht gelöst</a:t>
            </a:r>
          </a:p>
        </p:txBody>
      </p:sp>
      <p:sp>
        <p:nvSpPr>
          <p:cNvPr id="333840" name="Text Box 16"/>
          <p:cNvSpPr txBox="1">
            <a:spLocks noChangeArrowheads="1"/>
          </p:cNvSpPr>
          <p:nvPr/>
        </p:nvSpPr>
        <p:spPr bwMode="auto">
          <a:xfrm>
            <a:off x="71661" y="2514382"/>
            <a:ext cx="2124075" cy="338554"/>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Aufgabe ... schwer</a:t>
            </a:r>
          </a:p>
        </p:txBody>
      </p:sp>
      <p:sp>
        <p:nvSpPr>
          <p:cNvPr id="333841" name="Text Box 17"/>
          <p:cNvSpPr txBox="1">
            <a:spLocks noChangeArrowheads="1"/>
          </p:cNvSpPr>
          <p:nvPr/>
        </p:nvSpPr>
        <p:spPr bwMode="auto">
          <a:xfrm>
            <a:off x="143669" y="3132257"/>
            <a:ext cx="2124075"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 gar nicht angestrengt</a:t>
            </a:r>
          </a:p>
        </p:txBody>
      </p:sp>
      <p:sp>
        <p:nvSpPr>
          <p:cNvPr id="333842" name="Text Box 18"/>
          <p:cNvSpPr txBox="1">
            <a:spLocks noChangeArrowheads="1"/>
          </p:cNvSpPr>
          <p:nvPr/>
        </p:nvSpPr>
        <p:spPr bwMode="auto">
          <a:xfrm>
            <a:off x="143668" y="3852337"/>
            <a:ext cx="2124076"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Vorwissen ... </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nicht </a:t>
            </a:r>
            <a:r>
              <a:rPr lang="de-DE" sz="1600" dirty="0">
                <a:latin typeface="Verdana" pitchFamily="34" charset="0"/>
                <a:ea typeface="Verdana" pitchFamily="34" charset="0"/>
                <a:cs typeface="Verdana" pitchFamily="34" charset="0"/>
              </a:rPr>
              <a:t>geholfen</a:t>
            </a:r>
          </a:p>
        </p:txBody>
      </p:sp>
      <p:sp>
        <p:nvSpPr>
          <p:cNvPr id="333843" name="Text Box 19"/>
          <p:cNvSpPr txBox="1">
            <a:spLocks noChangeArrowheads="1"/>
          </p:cNvSpPr>
          <p:nvPr/>
        </p:nvSpPr>
        <p:spPr bwMode="auto">
          <a:xfrm>
            <a:off x="143668" y="4581128"/>
            <a:ext cx="2124076"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Material ... nicht hilfreich</a:t>
            </a:r>
          </a:p>
        </p:txBody>
      </p:sp>
      <p:sp>
        <p:nvSpPr>
          <p:cNvPr id="333844" name="Text Box 20"/>
          <p:cNvSpPr txBox="1">
            <a:spLocks noChangeArrowheads="1"/>
          </p:cNvSpPr>
          <p:nvPr/>
        </p:nvSpPr>
        <p:spPr bwMode="auto">
          <a:xfrm>
            <a:off x="7489378" y="1764105"/>
            <a:ext cx="1835150"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 vollständig gelöst</a:t>
            </a:r>
          </a:p>
        </p:txBody>
      </p:sp>
      <p:sp>
        <p:nvSpPr>
          <p:cNvPr id="333845" name="Text Box 21"/>
          <p:cNvSpPr txBox="1">
            <a:spLocks noChangeArrowheads="1"/>
          </p:cNvSpPr>
          <p:nvPr/>
        </p:nvSpPr>
        <p:spPr bwMode="auto">
          <a:xfrm>
            <a:off x="7524328" y="2564904"/>
            <a:ext cx="1511622" cy="338554"/>
          </a:xfrm>
          <a:prstGeom prst="rect">
            <a:avLst/>
          </a:prstGeom>
          <a:noFill/>
          <a:ln w="9525">
            <a:noFill/>
            <a:miter lim="800000"/>
            <a:headEnd/>
            <a:tailEnd/>
          </a:ln>
          <a:effectLst/>
        </p:spPr>
        <p:txBody>
          <a:bodyPr wrap="square">
            <a:spAutoFit/>
          </a:bodyPr>
          <a:lstStyle/>
          <a:p>
            <a:pPr>
              <a:spcBef>
                <a:spcPct val="50000"/>
              </a:spcBef>
            </a:pPr>
            <a:r>
              <a:rPr lang="de-DE" sz="1600" dirty="0">
                <a:latin typeface="Verdana" pitchFamily="34" charset="0"/>
                <a:ea typeface="Verdana" pitchFamily="34" charset="0"/>
                <a:cs typeface="Verdana" pitchFamily="34" charset="0"/>
              </a:rPr>
              <a:t>... leicht</a:t>
            </a:r>
            <a:endParaRPr lang="de-DE" sz="1800" dirty="0">
              <a:latin typeface="Verdana" pitchFamily="34" charset="0"/>
              <a:ea typeface="Verdana" pitchFamily="34" charset="0"/>
              <a:cs typeface="Verdana" pitchFamily="34" charset="0"/>
            </a:endParaRPr>
          </a:p>
        </p:txBody>
      </p:sp>
      <p:sp>
        <p:nvSpPr>
          <p:cNvPr id="333846" name="Text Box 22"/>
          <p:cNvSpPr txBox="1">
            <a:spLocks noChangeArrowheads="1"/>
          </p:cNvSpPr>
          <p:nvPr/>
        </p:nvSpPr>
        <p:spPr bwMode="auto">
          <a:xfrm>
            <a:off x="7633394" y="3140968"/>
            <a:ext cx="1835150"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 sehr angestrengt</a:t>
            </a:r>
          </a:p>
        </p:txBody>
      </p:sp>
      <p:sp>
        <p:nvSpPr>
          <p:cNvPr id="333847" name="Text Box 23"/>
          <p:cNvSpPr txBox="1">
            <a:spLocks noChangeArrowheads="1"/>
          </p:cNvSpPr>
          <p:nvPr/>
        </p:nvSpPr>
        <p:spPr bwMode="auto">
          <a:xfrm>
            <a:off x="7668344" y="3924345"/>
            <a:ext cx="1439614" cy="584775"/>
          </a:xfrm>
          <a:prstGeom prst="rect">
            <a:avLst/>
          </a:prstGeom>
          <a:noFill/>
          <a:ln w="9525">
            <a:noFill/>
            <a:miter lim="800000"/>
            <a:headEnd/>
            <a:tailEnd/>
          </a:ln>
          <a:effectLst/>
        </p:spPr>
        <p:txBody>
          <a:bodyPr wrap="square">
            <a:spAutoFit/>
          </a:bodyPr>
          <a:lstStyle/>
          <a:p>
            <a:pPr>
              <a:spcBef>
                <a:spcPct val="50000"/>
              </a:spcBef>
            </a:pPr>
            <a:r>
              <a:rPr lang="de-DE" sz="1600" dirty="0">
                <a:latin typeface="Verdana" pitchFamily="34" charset="0"/>
                <a:ea typeface="Verdana" pitchFamily="34" charset="0"/>
                <a:cs typeface="Verdana" pitchFamily="34" charset="0"/>
              </a:rPr>
              <a:t>... sehr geholfen</a:t>
            </a:r>
            <a:endParaRPr lang="de-DE" sz="1800" dirty="0">
              <a:latin typeface="Verdana" pitchFamily="34" charset="0"/>
              <a:ea typeface="Verdana" pitchFamily="34" charset="0"/>
              <a:cs typeface="Verdana" pitchFamily="34" charset="0"/>
            </a:endParaRPr>
          </a:p>
        </p:txBody>
      </p:sp>
      <p:sp>
        <p:nvSpPr>
          <p:cNvPr id="333848" name="Text Box 24"/>
          <p:cNvSpPr txBox="1">
            <a:spLocks noChangeArrowheads="1"/>
          </p:cNvSpPr>
          <p:nvPr/>
        </p:nvSpPr>
        <p:spPr bwMode="auto">
          <a:xfrm>
            <a:off x="7740898" y="4581128"/>
            <a:ext cx="1583630" cy="584775"/>
          </a:xfrm>
          <a:prstGeom prst="rect">
            <a:avLst/>
          </a:prstGeom>
          <a:noFill/>
          <a:ln w="9525">
            <a:noFill/>
            <a:miter lim="800000"/>
            <a:headEnd/>
            <a:tailEnd/>
          </a:ln>
          <a:effectLst/>
        </p:spPr>
        <p:txBody>
          <a:bodyPr wrap="square">
            <a:spAutoFit/>
          </a:bodyPr>
          <a:lstStyle/>
          <a:p>
            <a:pPr>
              <a:spcBef>
                <a:spcPct val="50000"/>
              </a:spcBef>
            </a:pPr>
            <a:r>
              <a:rPr lang="de-DE" sz="1600" dirty="0">
                <a:latin typeface="Verdana" pitchFamily="34" charset="0"/>
                <a:ea typeface="Verdana" pitchFamily="34" charset="0"/>
                <a:cs typeface="Verdana" pitchFamily="34" charset="0"/>
              </a:rPr>
              <a:t>... sehr </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hilfreich</a:t>
            </a:r>
            <a:endParaRPr lang="de-DE" sz="1600" dirty="0">
              <a:latin typeface="Verdana" pitchFamily="34" charset="0"/>
              <a:ea typeface="Verdana" pitchFamily="34" charset="0"/>
              <a:cs typeface="Verdana" pitchFamily="34" charset="0"/>
            </a:endParaRPr>
          </a:p>
        </p:txBody>
      </p:sp>
      <p:sp>
        <p:nvSpPr>
          <p:cNvPr id="14" name="Titel 2"/>
          <p:cNvSpPr txBox="1">
            <a:spLocks/>
          </p:cNvSpPr>
          <p:nvPr/>
        </p:nvSpPr>
        <p:spPr bwMode="auto">
          <a:xfrm>
            <a:off x="611560" y="-171400"/>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0" cap="none" spc="0" normalizeH="0" baseline="0" noProof="0" dirty="0" smtClean="0">
              <a:ln>
                <a:noFill/>
              </a:ln>
              <a:solidFill>
                <a:schemeClr val="tx1"/>
              </a:solidFill>
              <a:effectLst/>
              <a:uLnTx/>
              <a:uFillTx/>
              <a:latin typeface="Verdana" pitchFamily="34" charset="0"/>
              <a:ea typeface="+mj-ea"/>
              <a:cs typeface="+mj-cs"/>
            </a:endParaRPr>
          </a:p>
        </p:txBody>
      </p:sp>
      <p:pic>
        <p:nvPicPr>
          <p:cNvPr id="15"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7" name="Titel 16"/>
          <p:cNvSpPr>
            <a:spLocks noGrp="1"/>
          </p:cNvSpPr>
          <p:nvPr>
            <p:ph type="title"/>
          </p:nvPr>
        </p:nvSpPr>
        <p:spPr/>
        <p:txBody>
          <a:bodyPr/>
          <a:lstStyle/>
          <a:p>
            <a:pPr lvl="0"/>
            <a:r>
              <a:rPr lang="de-DE" sz="2800" dirty="0" smtClean="0">
                <a:solidFill>
                  <a:schemeClr val="tx1"/>
                </a:solidFill>
                <a:latin typeface="Verdana" pitchFamily="34" charset="0"/>
              </a:rPr>
              <a:t>Empirische Befunde zu</a:t>
            </a:r>
            <a:br>
              <a:rPr lang="de-DE" sz="2800" dirty="0" smtClean="0">
                <a:solidFill>
                  <a:schemeClr val="tx1"/>
                </a:solidFill>
                <a:latin typeface="Verdana" pitchFamily="34" charset="0"/>
              </a:rPr>
            </a:br>
            <a:r>
              <a:rPr lang="de-DE" sz="2800" dirty="0" smtClean="0">
                <a:solidFill>
                  <a:schemeClr val="tx1"/>
                </a:solidFill>
                <a:latin typeface="Verdana" pitchFamily="34" charset="0"/>
              </a:rPr>
              <a:t>„Aufgaben mit gestuften Hilfen“</a:t>
            </a:r>
            <a:r>
              <a:rPr lang="de-DE" dirty="0" smtClean="0">
                <a:solidFill>
                  <a:schemeClr val="tx1"/>
                </a:solidFill>
                <a:latin typeface="Verdana" pitchFamily="34" charset="0"/>
              </a:rPr>
              <a:t/>
            </a:r>
            <a:br>
              <a:rPr lang="de-DE" dirty="0" smtClean="0">
                <a:solidFill>
                  <a:schemeClr val="tx1"/>
                </a:solidFill>
                <a:latin typeface="Verdana" pitchFamily="34" charset="0"/>
              </a:rPr>
            </a:br>
            <a:endParaRPr lang="de-DE" dirty="0"/>
          </a:p>
        </p:txBody>
      </p:sp>
      <p:sp>
        <p:nvSpPr>
          <p:cNvPr id="19"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smtClean="0">
                <a:latin typeface="Verdana" pitchFamily="34" charset="0"/>
              </a:rPr>
              <a:t>Aktuell:</a:t>
            </a:r>
            <a:br>
              <a:rPr lang="de-DE" sz="3200" dirty="0" smtClean="0">
                <a:latin typeface="Verdana" pitchFamily="34" charset="0"/>
              </a:rPr>
            </a:br>
            <a:r>
              <a:rPr lang="de-DE" sz="3200" dirty="0" smtClean="0">
                <a:latin typeface="Verdana" pitchFamily="34" charset="0"/>
              </a:rPr>
              <a:t>Hilfen via </a:t>
            </a:r>
            <a:r>
              <a:rPr lang="de-DE" sz="3200" dirty="0" err="1" smtClean="0">
                <a:latin typeface="Verdana" pitchFamily="34" charset="0"/>
              </a:rPr>
              <a:t>Tablet</a:t>
            </a:r>
            <a:r>
              <a:rPr lang="de-DE" sz="3200" dirty="0" smtClean="0">
                <a:latin typeface="Verdana" pitchFamily="34" charset="0"/>
              </a:rPr>
              <a:t> oder Smartphone</a:t>
            </a:r>
            <a:r>
              <a:rPr lang="de-DE" sz="1800" dirty="0" smtClean="0">
                <a:latin typeface="Verdana" pitchFamily="34" charset="0"/>
              </a:rPr>
              <a:t/>
            </a:r>
            <a:br>
              <a:rPr lang="de-DE" sz="1800" dirty="0" smtClean="0">
                <a:latin typeface="Verdana" pitchFamily="34" charset="0"/>
              </a:rPr>
            </a:br>
            <a:endParaRPr lang="de-DE" sz="18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4464496" y="2245509"/>
            <a:ext cx="3635896" cy="3631763"/>
          </a:xfrm>
          <a:prstGeom prst="rect">
            <a:avLst/>
          </a:prstGeom>
          <a:noFill/>
        </p:spPr>
        <p:txBody>
          <a:bodyPr wrap="square" rtlCol="0">
            <a:spAutoFit/>
          </a:bodyPr>
          <a:lstStyle/>
          <a:p>
            <a:pPr marL="177800" indent="-177800">
              <a:spcAft>
                <a:spcPts val="600"/>
              </a:spcAft>
              <a:buFontTx/>
              <a:buChar char="-"/>
            </a:pPr>
            <a:r>
              <a:rPr lang="de-DE" sz="2000" dirty="0" smtClean="0">
                <a:latin typeface="Verdana" pitchFamily="34" charset="0"/>
                <a:ea typeface="Verdana" pitchFamily="34" charset="0"/>
                <a:cs typeface="Verdana" pitchFamily="34" charset="0"/>
              </a:rPr>
              <a:t>Aufgabe auf Papier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Hilfen auf einem Server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QR-Codes als Zugang</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Entscheidung: mit oder ohne Hilfen (wie bei Papierform)</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sukzessiver Download</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oder Vergleich mit der Musterlösung</a:t>
            </a:r>
          </a:p>
          <a:p>
            <a:pPr marL="177800" indent="-177800">
              <a:spcAft>
                <a:spcPts val="600"/>
              </a:spcAft>
              <a:buFontTx/>
              <a:buChar char="-"/>
            </a:pPr>
            <a:endParaRPr lang="de-DE" sz="2000" dirty="0" smtClean="0">
              <a:latin typeface="Verdana" pitchFamily="34" charset="0"/>
              <a:ea typeface="Verdana" pitchFamily="34" charset="0"/>
              <a:cs typeface="Verdana" pitchFamily="34" charset="0"/>
            </a:endParaRPr>
          </a:p>
        </p:txBody>
      </p:sp>
      <p:pic>
        <p:nvPicPr>
          <p:cNvPr id="15361" name="Picture 1" descr="C:\Users\lutz\Desktop\stäudel.de\images\Pat und Patachon.jpg"/>
          <p:cNvPicPr>
            <a:picLocks noChangeAspect="1" noChangeArrowheads="1"/>
          </p:cNvPicPr>
          <p:nvPr/>
        </p:nvPicPr>
        <p:blipFill>
          <a:blip r:embed="rId3" cstate="print"/>
          <a:srcRect/>
          <a:stretch>
            <a:fillRect/>
          </a:stretch>
        </p:blipFill>
        <p:spPr bwMode="auto">
          <a:xfrm>
            <a:off x="905638" y="1988840"/>
            <a:ext cx="2970748" cy="4176464"/>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linds(horizontal)">
                                      <p:cBhvr>
                                        <p:cTn id="7" dur="5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linds(horizont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linds(horizontal)">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760"/>
            <a:ext cx="7772400" cy="2163068"/>
          </a:xfrm>
        </p:spPr>
        <p:txBody>
          <a:bodyPr/>
          <a:lstStyle/>
          <a:p>
            <a:pPr>
              <a:lnSpc>
                <a:spcPct val="150000"/>
              </a:lnSpc>
            </a:pPr>
            <a:r>
              <a:rPr lang="de-DE" sz="2400" dirty="0" smtClean="0">
                <a:latin typeface="Calibri" pitchFamily="34" charset="0"/>
                <a:ea typeface="Verdana" pitchFamily="34" charset="0"/>
                <a:cs typeface="Verdana" pitchFamily="34" charset="0"/>
              </a:rPr>
              <a:t>Diese Präsentation sowie die benutzten und weitere Materialien finden Sie zum Download unter:</a:t>
            </a:r>
            <a:endParaRPr lang="de-DE" sz="2400" dirty="0">
              <a:latin typeface="Calibri"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07504" y="3212976"/>
            <a:ext cx="8820472" cy="1512168"/>
          </a:xfrm>
          <a:noFill/>
        </p:spPr>
        <p:txBody>
          <a:bodyPr/>
          <a:lstStyle/>
          <a:p>
            <a:pPr marL="180340" indent="-180340">
              <a:lnSpc>
                <a:spcPts val="1600"/>
              </a:lnSpc>
            </a:pPr>
            <a:r>
              <a:rPr lang="de-DE" sz="2000" b="1" dirty="0" smtClean="0">
                <a:solidFill>
                  <a:schemeClr val="accent6">
                    <a:lumMod val="75000"/>
                  </a:schemeClr>
                </a:solidFill>
                <a:latin typeface="Calibri"/>
                <a:ea typeface="Calibri"/>
                <a:cs typeface="Times New Roman"/>
              </a:rPr>
              <a:t>http://www.guteunterrichtspraxis-nw.org/2014_DSK_Diff_1.html</a:t>
            </a:r>
          </a:p>
          <a:p>
            <a:pPr marL="180340" indent="-180340">
              <a:lnSpc>
                <a:spcPts val="1600"/>
              </a:lnSpc>
            </a:pPr>
            <a:endParaRPr lang="de-DE" sz="2000" dirty="0" smtClean="0">
              <a:solidFill>
                <a:schemeClr val="accent6">
                  <a:lumMod val="75000"/>
                </a:schemeClr>
              </a:solidFill>
              <a:latin typeface="Calibri"/>
              <a:ea typeface="Calibri"/>
              <a:cs typeface="Times New Roman"/>
            </a:endParaRPr>
          </a:p>
          <a:p>
            <a:pPr marL="180340" indent="-180340">
              <a:lnSpc>
                <a:spcPts val="1600"/>
              </a:lnSpc>
            </a:pPr>
            <a:r>
              <a:rPr lang="de-DE" sz="2000" dirty="0" smtClean="0">
                <a:latin typeface="Calibri"/>
                <a:ea typeface="Calibri"/>
                <a:cs typeface="Times New Roman"/>
              </a:rPr>
              <a:t>bzw.</a:t>
            </a:r>
          </a:p>
          <a:p>
            <a:pPr marL="180340" indent="-180340">
              <a:lnSpc>
                <a:spcPts val="1600"/>
              </a:lnSpc>
            </a:pPr>
            <a:endParaRPr lang="de-DE" sz="2000" dirty="0" smtClean="0">
              <a:solidFill>
                <a:schemeClr val="accent6">
                  <a:lumMod val="75000"/>
                </a:schemeClr>
              </a:solidFill>
              <a:latin typeface="Calibri"/>
              <a:ea typeface="Calibri"/>
              <a:cs typeface="Times New Roman"/>
            </a:endParaRPr>
          </a:p>
          <a:p>
            <a:r>
              <a:rPr lang="de-DE" sz="2000" b="1" dirty="0" smtClean="0">
                <a:solidFill>
                  <a:schemeClr val="accent6">
                    <a:lumMod val="75000"/>
                  </a:schemeClr>
                </a:solidFill>
                <a:latin typeface="Calibri"/>
                <a:ea typeface="Calibri"/>
                <a:cs typeface="Times New Roman"/>
              </a:rPr>
              <a:t>http://www.stäudel.de/2014_DSK_Diff_1.html</a:t>
            </a:r>
            <a:endParaRPr lang="de-DE" sz="2800" b="1" dirty="0" smtClean="0">
              <a:solidFill>
                <a:schemeClr val="accent6">
                  <a:lumMod val="75000"/>
                </a:schemeClr>
              </a:solidFill>
              <a:latin typeface="Calibri"/>
              <a:ea typeface="Calibri"/>
              <a:cs typeface="Times New Roman"/>
            </a:endParaRPr>
          </a:p>
          <a:p>
            <a:endParaRPr lang="de-DE" sz="2400" dirty="0" smtClean="0">
              <a:solidFill>
                <a:schemeClr val="accent6">
                  <a:lumMod val="75000"/>
                </a:schemeClr>
              </a:solidFill>
              <a:latin typeface="Calibri"/>
              <a:ea typeface="Calibri"/>
              <a:cs typeface="Times New Roman"/>
            </a:endParaRPr>
          </a:p>
          <a:p>
            <a:r>
              <a:rPr lang="de-DE" sz="2400" dirty="0" smtClean="0">
                <a:latin typeface="Calibri"/>
                <a:ea typeface="Calibri"/>
                <a:cs typeface="Times New Roman"/>
              </a:rPr>
              <a:t>oder suchen auf der Startseite im Archiv</a:t>
            </a:r>
          </a:p>
          <a:p>
            <a:endParaRPr lang="de-DE" sz="2400" dirty="0" smtClean="0"/>
          </a:p>
          <a:p>
            <a:r>
              <a:rPr lang="de-DE" sz="2400" dirty="0" smtClean="0"/>
              <a:t/>
            </a:r>
            <a:br>
              <a:rPr lang="de-DE" sz="2400" dirty="0" smtClean="0"/>
            </a:br>
            <a:endParaRPr lang="de-DE" sz="2400" dirty="0" smtClean="0">
              <a:latin typeface="Calibri"/>
              <a:ea typeface="Calibri"/>
              <a:cs typeface="Times New Roman"/>
            </a:endParaRPr>
          </a:p>
          <a:p>
            <a:r>
              <a:rPr lang="de-DE" sz="3600" dirty="0" smtClean="0">
                <a:latin typeface="Calibri"/>
                <a:ea typeface="Times New Roman"/>
                <a:cs typeface="Times New Roman"/>
              </a:rPr>
              <a:t/>
            </a:r>
            <a:br>
              <a:rPr lang="de-DE" sz="3600" dirty="0" smtClean="0">
                <a:latin typeface="Calibri"/>
                <a:ea typeface="Times New Roman"/>
                <a:cs typeface="Times New Roman"/>
              </a:rPr>
            </a:br>
            <a:endParaRPr lang="de-DE" sz="2400" dirty="0" smtClean="0">
              <a:solidFill>
                <a:schemeClr val="tx2"/>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smtClean="0">
                <a:latin typeface="Verdana" pitchFamily="34" charset="0"/>
              </a:rPr>
              <a:t>Hilfen via </a:t>
            </a:r>
            <a:r>
              <a:rPr lang="de-DE" sz="3200" dirty="0" err="1" smtClean="0">
                <a:latin typeface="Verdana" pitchFamily="34" charset="0"/>
              </a:rPr>
              <a:t>Tablet</a:t>
            </a:r>
            <a:r>
              <a:rPr lang="de-DE" sz="3200" dirty="0" smtClean="0">
                <a:latin typeface="Verdana" pitchFamily="34" charset="0"/>
              </a:rPr>
              <a:t> oder Smartphone</a:t>
            </a:r>
            <a:r>
              <a:rPr lang="de-DE" sz="1800" dirty="0" smtClean="0">
                <a:latin typeface="Verdana" pitchFamily="34" charset="0"/>
              </a:rPr>
              <a:t/>
            </a:r>
            <a:br>
              <a:rPr lang="de-DE" sz="1800" dirty="0" smtClean="0">
                <a:latin typeface="Verdana" pitchFamily="34" charset="0"/>
              </a:rPr>
            </a:br>
            <a:endParaRPr lang="de-DE" sz="18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Rechteck 10"/>
          <p:cNvSpPr/>
          <p:nvPr/>
        </p:nvSpPr>
        <p:spPr>
          <a:xfrm>
            <a:off x="683568" y="1772816"/>
            <a:ext cx="4456092" cy="461665"/>
          </a:xfrm>
          <a:prstGeom prst="rect">
            <a:avLst/>
          </a:prstGeom>
        </p:spPr>
        <p:txBody>
          <a:bodyPr wrap="none">
            <a:spAutoFit/>
          </a:bodyPr>
          <a:lstStyle/>
          <a:p>
            <a:r>
              <a:rPr lang="de-DE" dirty="0" smtClean="0">
                <a:latin typeface="Verdana" pitchFamily="34" charset="0"/>
                <a:ea typeface="Verdana" pitchFamily="34" charset="0"/>
                <a:cs typeface="Verdana" pitchFamily="34" charset="0"/>
              </a:rPr>
              <a:t>Das Beispiel „Dipol Wasser“</a:t>
            </a:r>
            <a:endParaRPr lang="de-DE" dirty="0"/>
          </a:p>
        </p:txBody>
      </p:sp>
      <p:pic>
        <p:nvPicPr>
          <p:cNvPr id="12" name="Grafik 11" descr="ablenkung"/>
          <p:cNvPicPr/>
          <p:nvPr/>
        </p:nvPicPr>
        <p:blipFill>
          <a:blip r:embed="rId3" cstate="print"/>
          <a:srcRect/>
          <a:stretch>
            <a:fillRect/>
          </a:stretch>
        </p:blipFill>
        <p:spPr bwMode="auto">
          <a:xfrm>
            <a:off x="5668094" y="1844824"/>
            <a:ext cx="2792338" cy="4032448"/>
          </a:xfrm>
          <a:prstGeom prst="rect">
            <a:avLst/>
          </a:prstGeom>
          <a:noFill/>
          <a:ln w="9525">
            <a:noFill/>
            <a:miter lim="800000"/>
            <a:headEnd/>
            <a:tailEnd/>
          </a:ln>
        </p:spPr>
      </p:pic>
      <p:sp>
        <p:nvSpPr>
          <p:cNvPr id="14" name="Rechteck 13"/>
          <p:cNvSpPr/>
          <p:nvPr/>
        </p:nvSpPr>
        <p:spPr>
          <a:xfrm>
            <a:off x="755576" y="2452826"/>
            <a:ext cx="4176464" cy="1938992"/>
          </a:xfrm>
          <a:prstGeom prst="rect">
            <a:avLst/>
          </a:prstGeom>
        </p:spPr>
        <p:txBody>
          <a:bodyPr wrap="square">
            <a:spAutoFit/>
          </a:bodyPr>
          <a:lstStyle/>
          <a:p>
            <a:r>
              <a:rPr lang="de-DE" sz="2000" b="1" dirty="0" smtClean="0">
                <a:latin typeface="Verdana" pitchFamily="34" charset="0"/>
                <a:ea typeface="Verdana" pitchFamily="34" charset="0"/>
                <a:cs typeface="Verdana" pitchFamily="34" charset="0"/>
              </a:rPr>
              <a:t>Aufgabe:</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a:ea typeface="Calibri"/>
                <a:cs typeface="Times New Roman"/>
              </a:rPr>
              <a:t>Findet unter Nutzung eures Vorwissens heraus, welche Kräfte wirken und wie die Ablenkung schließlich zustande kommt.</a:t>
            </a:r>
            <a:endParaRPr lang="de-DE" sz="2000" dirty="0"/>
          </a:p>
        </p:txBody>
      </p:sp>
      <p:sp>
        <p:nvSpPr>
          <p:cNvPr id="15" name="Rechteck 14"/>
          <p:cNvSpPr/>
          <p:nvPr/>
        </p:nvSpPr>
        <p:spPr>
          <a:xfrm>
            <a:off x="786019" y="4442336"/>
            <a:ext cx="4176464" cy="707886"/>
          </a:xfrm>
          <a:prstGeom prst="rect">
            <a:avLst/>
          </a:prstGeom>
        </p:spPr>
        <p:txBody>
          <a:bodyPr wrap="square">
            <a:spAutoFit/>
          </a:bodyPr>
          <a:lstStyle/>
          <a:p>
            <a:r>
              <a:rPr lang="de-DE" sz="2000" b="1" dirty="0" smtClean="0">
                <a:latin typeface="Verdana" pitchFamily="34" charset="0"/>
                <a:ea typeface="Verdana" pitchFamily="34" charset="0"/>
                <a:cs typeface="Verdana" pitchFamily="34" charset="0"/>
              </a:rPr>
              <a:t>Hilfen:</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endParaRPr lang="de-DE" sz="2000" dirty="0"/>
          </a:p>
        </p:txBody>
      </p:sp>
      <p:pic>
        <p:nvPicPr>
          <p:cNvPr id="16" name="Grafik 15" descr="C:\Users\lutz\Desktop\Downloads\qrcode(2).png">
            <a:hlinkClick r:id="rId4"/>
          </p:cNvPr>
          <p:cNvPicPr/>
          <p:nvPr/>
        </p:nvPicPr>
        <p:blipFill>
          <a:blip r:embed="rId5" cstate="print"/>
          <a:srcRect/>
          <a:stretch>
            <a:fillRect/>
          </a:stretch>
        </p:blipFill>
        <p:spPr bwMode="auto">
          <a:xfrm>
            <a:off x="2267744" y="4581128"/>
            <a:ext cx="1512168" cy="151524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188096" y="6248400"/>
            <a:ext cx="4328120" cy="457200"/>
          </a:xfrm>
        </p:spPr>
        <p:txBody>
          <a:bodyPr/>
          <a:lstStyle/>
          <a:p>
            <a:pPr>
              <a:defRPr/>
            </a:pPr>
            <a:r>
              <a:rPr lang="de-DE" sz="1050" dirty="0" smtClean="0">
                <a:solidFill>
                  <a:schemeClr val="bg1"/>
                </a:solidFill>
                <a:latin typeface="Verdana" pitchFamily="34" charset="0"/>
                <a:ea typeface="Verdana" pitchFamily="34" charset="0"/>
                <a:cs typeface="Verdana" pitchFamily="34" charset="0"/>
              </a:rPr>
              <a:t>DS Kiew – Differenzieren (I) - Dr. L. </a:t>
            </a:r>
            <a:r>
              <a:rPr lang="de-DE" sz="1050" dirty="0" err="1" smtClean="0">
                <a:solidFill>
                  <a:schemeClr val="bg1"/>
                </a:solidFill>
                <a:latin typeface="Verdana" pitchFamily="34" charset="0"/>
                <a:ea typeface="Verdana" pitchFamily="34" charset="0"/>
                <a:cs typeface="Verdana" pitchFamily="34" charset="0"/>
              </a:rPr>
              <a:t>Stäudel</a:t>
            </a:r>
            <a:r>
              <a:rPr lang="de-DE" sz="1050" dirty="0" smtClean="0">
                <a:solidFill>
                  <a:schemeClr val="bg1"/>
                </a:solidFill>
                <a:latin typeface="Verdana" pitchFamily="34" charset="0"/>
                <a:ea typeface="Verdana" pitchFamily="34" charset="0"/>
                <a:cs typeface="Verdana" pitchFamily="34" charset="0"/>
              </a:rPr>
              <a:t> - 01/2014</a:t>
            </a:r>
            <a:endParaRPr lang="de-DE" sz="1050" dirty="0">
              <a:solidFill>
                <a:schemeClr val="bg1"/>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259632" y="4437112"/>
            <a:ext cx="684076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Umgehen mit Heterogenität</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
        <p:nvSpPr>
          <p:cNvPr id="7" name="Textfeld 6"/>
          <p:cNvSpPr txBox="1"/>
          <p:nvPr/>
        </p:nvSpPr>
        <p:spPr>
          <a:xfrm>
            <a:off x="899592" y="1908115"/>
            <a:ext cx="7330084" cy="4478149"/>
          </a:xfrm>
          <a:prstGeom prst="rect">
            <a:avLst/>
          </a:prstGeom>
          <a:noFill/>
        </p:spPr>
        <p:txBody>
          <a:bodyPr wrap="none" rtlCol="0">
            <a:spAutoFit/>
          </a:bodyPr>
          <a:lstStyle/>
          <a:p>
            <a:pPr>
              <a:spcAft>
                <a:spcPts val="600"/>
              </a:spcAft>
            </a:pPr>
            <a:r>
              <a:rPr lang="de-DE" sz="2000" dirty="0" smtClean="0">
                <a:solidFill>
                  <a:schemeClr val="tx2"/>
                </a:solidFill>
                <a:latin typeface="Verdana" pitchFamily="34" charset="0"/>
                <a:ea typeface="Verdana" pitchFamily="34" charset="0"/>
                <a:cs typeface="Verdana" pitchFamily="34" charset="0"/>
              </a:rPr>
              <a:t>Eigentlich hat jeder der Lernenden eigene bzw.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Lernvoraussetzungen, Motivationen, Schwächen und</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Stärken.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Aber: Individualisierung im Unterricht hat Grenzen.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Möglichkeiten: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Methodisch vielfältige Angebote / Lernsituationen</a:t>
            </a:r>
          </a:p>
          <a:p>
            <a:pPr>
              <a:spcAft>
                <a:spcPts val="600"/>
              </a:spcAft>
            </a:pPr>
            <a:r>
              <a:rPr lang="de-DE" sz="2000" dirty="0" smtClean="0">
                <a:solidFill>
                  <a:schemeClr val="tx2"/>
                </a:solidFill>
                <a:latin typeface="Verdana" pitchFamily="34" charset="0"/>
                <a:ea typeface="Verdana" pitchFamily="34" charset="0"/>
                <a:cs typeface="Verdana" pitchFamily="34" charset="0"/>
              </a:rPr>
              <a:t>    -  Förderung ausgewählter Kompetenzen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Zur Verfügung stellen von Hilfen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Differenzierung der Anforderungen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permanentes Feedback / </a:t>
            </a:r>
            <a:r>
              <a:rPr lang="de-DE" sz="2000" dirty="0" err="1" smtClean="0">
                <a:solidFill>
                  <a:schemeClr val="tx2"/>
                </a:solidFill>
                <a:latin typeface="Verdana" pitchFamily="34" charset="0"/>
                <a:ea typeface="Verdana" pitchFamily="34" charset="0"/>
                <a:cs typeface="Verdana" pitchFamily="34" charset="0"/>
              </a:rPr>
              <a:t>peer</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group</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feedback</a:t>
            </a:r>
            <a:r>
              <a:rPr lang="de-DE" sz="2000" dirty="0" smtClean="0">
                <a:solidFill>
                  <a:schemeClr val="tx2"/>
                </a:solidFill>
                <a:latin typeface="Verdana" pitchFamily="34" charset="0"/>
                <a:ea typeface="Verdana" pitchFamily="34" charset="0"/>
                <a:cs typeface="Verdana" pitchFamily="34" charset="0"/>
              </a:rP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Metakommunikation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Methodenwerkzeuge</a:t>
            </a:r>
          </a:p>
          <a:p>
            <a:r>
              <a:rPr lang="de-DE" sz="2400" dirty="0" smtClean="0">
                <a:latin typeface="Verdana" pitchFamily="34" charset="0"/>
                <a:ea typeface="Verdana" pitchFamily="34" charset="0"/>
                <a:cs typeface="Verdana" pitchFamily="34" charset="0"/>
              </a:rPr>
              <a:t>Woher sie kommen</a:t>
            </a:r>
            <a:br>
              <a:rPr lang="de-DE" sz="2400" dirty="0" smtClean="0">
                <a:latin typeface="Verdana" pitchFamily="34" charset="0"/>
                <a:ea typeface="Verdana" pitchFamily="34" charset="0"/>
                <a:cs typeface="Verdana" pitchFamily="34" charset="0"/>
              </a:rPr>
            </a:br>
            <a:r>
              <a:rPr lang="de-DE" sz="2400" dirty="0" smtClean="0">
                <a:solidFill>
                  <a:schemeClr val="bg1">
                    <a:lumMod val="65000"/>
                  </a:schemeClr>
                </a:solidFill>
                <a:latin typeface="Verdana" pitchFamily="34" charset="0"/>
                <a:ea typeface="Verdana" pitchFamily="34" charset="0"/>
                <a:cs typeface="Verdana" pitchFamily="34" charset="0"/>
              </a:rPr>
              <a:t>Wozu sie dienen</a:t>
            </a:r>
            <a:endParaRPr lang="de-DE" sz="3600" dirty="0" smtClean="0">
              <a:solidFill>
                <a:schemeClr val="bg1">
                  <a:lumMod val="65000"/>
                </a:schemeClr>
              </a:solidFill>
              <a:latin typeface="Verdana" pitchFamily="34" charset="0"/>
              <a:ea typeface="Verdana" pitchFamily="34" charset="0"/>
              <a:cs typeface="Verdana" pitchFamily="34" charset="0"/>
            </a:endParaRPr>
          </a:p>
        </p:txBody>
      </p:sp>
      <p:sp>
        <p:nvSpPr>
          <p:cNvPr id="7" name="Textfeld 6"/>
          <p:cNvSpPr txBox="1"/>
          <p:nvPr/>
        </p:nvSpPr>
        <p:spPr>
          <a:xfrm>
            <a:off x="2843808" y="2082909"/>
            <a:ext cx="3600400" cy="3847207"/>
          </a:xfrm>
          <a:prstGeom prst="rect">
            <a:avLst/>
          </a:prstGeom>
          <a:noFill/>
        </p:spPr>
        <p:txBody>
          <a:bodyPr wrap="square" rtlCol="0">
            <a:spAutoFit/>
          </a:bodyPr>
          <a:lstStyle/>
          <a:p>
            <a:pPr>
              <a:spcAft>
                <a:spcPts val="600"/>
              </a:spcAft>
            </a:pPr>
            <a:r>
              <a:rPr lang="de-DE" sz="1600" dirty="0" smtClean="0">
                <a:solidFill>
                  <a:schemeClr val="tx2"/>
                </a:solidFill>
                <a:latin typeface="Verdana" pitchFamily="34" charset="0"/>
                <a:ea typeface="Verdana" pitchFamily="34" charset="0"/>
                <a:cs typeface="Verdana" pitchFamily="34" charset="0"/>
              </a:rPr>
              <a:t>Zusammengestellt und teilweise neu entwickelt von Lehrkräften im Auslandsschuldienst.</a:t>
            </a:r>
          </a:p>
          <a:p>
            <a:pPr>
              <a:spcAft>
                <a:spcPts val="600"/>
              </a:spcAft>
            </a:pPr>
            <a:r>
              <a:rPr lang="de-DE" sz="1600" dirty="0" smtClean="0">
                <a:solidFill>
                  <a:schemeClr val="tx2"/>
                </a:solidFill>
                <a:latin typeface="Verdana" pitchFamily="34" charset="0"/>
                <a:ea typeface="Verdana" pitchFamily="34" charset="0"/>
                <a:cs typeface="Verdana" pitchFamily="34" charset="0"/>
              </a:rPr>
              <a:t>Erstmals veröffentlicht von Josef Leisen (Studienseminar Koblenz / Universität Mainz). (1998)</a:t>
            </a:r>
          </a:p>
          <a:p>
            <a:pPr>
              <a:spcAft>
                <a:spcPts val="600"/>
              </a:spcAft>
            </a:pPr>
            <a:r>
              <a:rPr lang="de-DE" sz="1600" dirty="0" smtClean="0">
                <a:solidFill>
                  <a:schemeClr val="tx2"/>
                </a:solidFill>
                <a:latin typeface="Verdana" pitchFamily="34" charset="0"/>
                <a:ea typeface="Verdana" pitchFamily="34" charset="0"/>
                <a:cs typeface="Verdana" pitchFamily="34" charset="0"/>
              </a:rPr>
              <a:t>Adaptiert und weiter entwickelt von den SINUS-Projekten </a:t>
            </a:r>
            <a:r>
              <a:rPr lang="de-DE" sz="1600" dirty="0" err="1" smtClean="0">
                <a:solidFill>
                  <a:schemeClr val="tx2"/>
                </a:solidFill>
                <a:latin typeface="Verdana" pitchFamily="34" charset="0"/>
                <a:ea typeface="Verdana" pitchFamily="34" charset="0"/>
                <a:cs typeface="Verdana" pitchFamily="34" charset="0"/>
              </a:rPr>
              <a:t>meh-rerer</a:t>
            </a:r>
            <a:r>
              <a:rPr lang="de-DE" sz="1600" dirty="0" smtClean="0">
                <a:solidFill>
                  <a:schemeClr val="tx2"/>
                </a:solidFill>
                <a:latin typeface="Verdana" pitchFamily="34" charset="0"/>
                <a:ea typeface="Verdana" pitchFamily="34" charset="0"/>
                <a:cs typeface="Verdana" pitchFamily="34" charset="0"/>
              </a:rPr>
              <a:t> Bundesländer. (ab 1998)</a:t>
            </a:r>
          </a:p>
          <a:p>
            <a:pPr>
              <a:spcAft>
                <a:spcPts val="600"/>
              </a:spcAft>
            </a:pPr>
            <a:r>
              <a:rPr lang="de-DE" sz="1600" dirty="0" smtClean="0">
                <a:solidFill>
                  <a:schemeClr val="tx2"/>
                </a:solidFill>
                <a:latin typeface="Verdana" pitchFamily="34" charset="0"/>
                <a:ea typeface="Verdana" pitchFamily="34" charset="0"/>
                <a:cs typeface="Verdana" pitchFamily="34" charset="0"/>
              </a:rPr>
              <a:t>Hohe Affinität zu </a:t>
            </a:r>
            <a:r>
              <a:rPr lang="de-DE" sz="1600" dirty="0" err="1" smtClean="0">
                <a:solidFill>
                  <a:schemeClr val="tx2"/>
                </a:solidFill>
                <a:latin typeface="Verdana" pitchFamily="34" charset="0"/>
                <a:ea typeface="Verdana" pitchFamily="34" charset="0"/>
                <a:cs typeface="Verdana" pitchFamily="34" charset="0"/>
              </a:rPr>
              <a:t>konstruktivisti-schen</a:t>
            </a:r>
            <a:r>
              <a:rPr lang="de-DE" sz="1600" dirty="0" smtClean="0">
                <a:solidFill>
                  <a:schemeClr val="tx2"/>
                </a:solidFill>
                <a:latin typeface="Verdana" pitchFamily="34" charset="0"/>
                <a:ea typeface="Verdana" pitchFamily="34" charset="0"/>
                <a:cs typeface="Verdana" pitchFamily="34" charset="0"/>
              </a:rPr>
              <a:t> Vorstellungen vom Lernen.</a:t>
            </a:r>
          </a:p>
          <a:p>
            <a:pPr>
              <a:spcAft>
                <a:spcPts val="600"/>
              </a:spcAft>
            </a:pPr>
            <a:r>
              <a:rPr lang="de-DE" sz="1600" dirty="0" smtClean="0">
                <a:solidFill>
                  <a:schemeClr val="tx2"/>
                </a:solidFill>
                <a:latin typeface="Verdana" pitchFamily="34" charset="0"/>
                <a:ea typeface="Verdana" pitchFamily="34" charset="0"/>
                <a:cs typeface="Verdana" pitchFamily="34" charset="0"/>
              </a:rPr>
              <a:t>Unterstützend zur Erzeugung von Methodenvielfalt im Unter-</a:t>
            </a:r>
            <a:r>
              <a:rPr lang="de-DE" sz="1600" dirty="0" err="1" smtClean="0">
                <a:solidFill>
                  <a:schemeClr val="tx2"/>
                </a:solidFill>
                <a:latin typeface="Verdana" pitchFamily="34" charset="0"/>
                <a:ea typeface="Verdana" pitchFamily="34" charset="0"/>
                <a:cs typeface="Verdana" pitchFamily="34" charset="0"/>
              </a:rPr>
              <a:t>richt</a:t>
            </a:r>
            <a:r>
              <a:rPr lang="de-DE" sz="1600" dirty="0" smtClean="0">
                <a:solidFill>
                  <a:schemeClr val="tx2"/>
                </a:solidFill>
                <a:latin typeface="Verdana" pitchFamily="34" charset="0"/>
                <a:ea typeface="Verdana" pitchFamily="34" charset="0"/>
                <a:cs typeface="Verdana" pitchFamily="34" charset="0"/>
              </a:rPr>
              <a:t>.</a:t>
            </a:r>
          </a:p>
        </p:txBody>
      </p:sp>
      <p:pic>
        <p:nvPicPr>
          <p:cNvPr id="37889" name="Picture 1" descr="C:\Users\lutz\Desktop\stäudel.de\images\methodenhandbuch.jpg"/>
          <p:cNvPicPr>
            <a:picLocks noChangeAspect="1" noChangeArrowheads="1"/>
          </p:cNvPicPr>
          <p:nvPr/>
        </p:nvPicPr>
        <p:blipFill>
          <a:blip r:embed="rId3" cstate="print"/>
          <a:srcRect/>
          <a:stretch>
            <a:fillRect/>
          </a:stretch>
        </p:blipFill>
        <p:spPr bwMode="auto">
          <a:xfrm>
            <a:off x="467544" y="2060848"/>
            <a:ext cx="2243847" cy="3154585"/>
          </a:xfrm>
          <a:prstGeom prst="rect">
            <a:avLst/>
          </a:prstGeom>
          <a:noFill/>
        </p:spPr>
      </p:pic>
      <p:pic>
        <p:nvPicPr>
          <p:cNvPr id="8" name="Picture 13" descr="C:\Users\lutz\Desktop\stäudel.de\images\sinus_logo.jpg"/>
          <p:cNvPicPr>
            <a:picLocks noChangeAspect="1" noChangeArrowheads="1"/>
          </p:cNvPicPr>
          <p:nvPr/>
        </p:nvPicPr>
        <p:blipFill>
          <a:blip r:embed="rId4" cstate="print"/>
          <a:srcRect/>
          <a:stretch>
            <a:fillRect/>
          </a:stretch>
        </p:blipFill>
        <p:spPr bwMode="auto">
          <a:xfrm>
            <a:off x="6516216" y="2492896"/>
            <a:ext cx="2102915" cy="1897753"/>
          </a:xfrm>
          <a:prstGeom prst="rect">
            <a:avLst/>
          </a:prstGeom>
          <a:noFill/>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7889"/>
                                        </p:tgtEl>
                                        <p:attrNameLst>
                                          <p:attrName>style.visibility</p:attrName>
                                        </p:attrNameLst>
                                      </p:cBhvr>
                                      <p:to>
                                        <p:strVal val="visible"/>
                                      </p:to>
                                    </p:set>
                                    <p:animEffect transition="in" filter="blinds(horizontal)">
                                      <p:cBhvr>
                                        <p:cTn id="15" dur="500"/>
                                        <p:tgtEl>
                                          <p:spTgt spid="3788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linds(horizont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linds(horizont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Titel 8"/>
          <p:cNvSpPr>
            <a:spLocks noGrp="1"/>
          </p:cNvSpPr>
          <p:nvPr>
            <p:ph type="title"/>
          </p:nvPr>
        </p:nvSpPr>
        <p:spPr/>
        <p:txBody>
          <a:bodyPr/>
          <a:lstStyle/>
          <a:p>
            <a:pPr marL="342900" lvl="0" indent="-342900">
              <a:spcBef>
                <a:spcPct val="20000"/>
              </a:spcBef>
            </a:pPr>
            <a:r>
              <a:rPr lang="de-DE" sz="2800" dirty="0" smtClean="0">
                <a:solidFill>
                  <a:srgbClr val="000000"/>
                </a:solidFill>
                <a:latin typeface="Verdana" pitchFamily="34" charset="0"/>
                <a:ea typeface="Verdana" pitchFamily="34" charset="0"/>
                <a:cs typeface="Verdana" pitchFamily="34" charset="0"/>
              </a:rPr>
              <a:t>Zum Start: </a:t>
            </a:r>
            <a:br>
              <a:rPr lang="de-DE" sz="2800" dirty="0" smtClean="0">
                <a:solidFill>
                  <a:srgbClr val="000000"/>
                </a:solidFill>
                <a:latin typeface="Verdana" pitchFamily="34" charset="0"/>
                <a:ea typeface="Verdana" pitchFamily="34" charset="0"/>
                <a:cs typeface="Verdana" pitchFamily="34" charset="0"/>
              </a:rPr>
            </a:br>
            <a:r>
              <a:rPr lang="de-DE" sz="2800" dirty="0" smtClean="0">
                <a:solidFill>
                  <a:srgbClr val="000000"/>
                </a:solidFill>
                <a:latin typeface="Verdana" pitchFamily="34" charset="0"/>
                <a:ea typeface="Verdana" pitchFamily="34" charset="0"/>
                <a:cs typeface="Verdana" pitchFamily="34" charset="0"/>
              </a:rPr>
              <a:t>drei Methodenwerkzeuge mit Spielcharakter</a:t>
            </a:r>
            <a:endParaRPr lang="de-DE" dirty="0"/>
          </a:p>
        </p:txBody>
      </p:sp>
      <p:sp>
        <p:nvSpPr>
          <p:cNvPr id="6" name="Untertitel 5"/>
          <p:cNvSpPr>
            <a:spLocks noGrp="1"/>
          </p:cNvSpPr>
          <p:nvPr>
            <p:ph idx="1"/>
          </p:nvPr>
        </p:nvSpPr>
        <p:spPr>
          <a:xfrm>
            <a:off x="685800" y="2266528"/>
            <a:ext cx="7772400" cy="3682752"/>
          </a:xfrm>
        </p:spPr>
        <p:txBody>
          <a:bodyPr/>
          <a:lstStyle/>
          <a:p>
            <a:pPr marL="0" lvl="0" indent="0" algn="ctr">
              <a:spcBef>
                <a:spcPts val="0"/>
              </a:spcBef>
              <a:buNone/>
            </a:pPr>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Formel-Rommé</a:t>
            </a:r>
          </a:p>
          <a:p>
            <a:pPr marL="0" lvl="0" indent="0" algn="ctr">
              <a:spcBef>
                <a:spcPts val="0"/>
              </a:spcBef>
              <a:buNone/>
            </a:pPr>
            <a:endPar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0" lvl="0" indent="0" algn="ctr">
              <a:spcBef>
                <a:spcPts val="0"/>
              </a:spcBef>
              <a:buNone/>
            </a:pPr>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Fressbeziehungen im Wald</a:t>
            </a:r>
          </a:p>
          <a:p>
            <a:pPr marL="0" lvl="0" indent="0" algn="ctr">
              <a:spcBef>
                <a:spcPts val="0"/>
              </a:spcBef>
              <a:buNone/>
            </a:pPr>
            <a:endPar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0" lvl="0" indent="0" algn="ctr">
              <a:spcBef>
                <a:spcPts val="0"/>
              </a:spcBef>
              <a:buNone/>
            </a:pPr>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Physik-Tabu</a:t>
            </a:r>
          </a:p>
          <a:p>
            <a:pPr marL="0" lvl="0" indent="0" algn="ctr">
              <a:spcBef>
                <a:spcPts val="0"/>
              </a:spcBef>
              <a:buNone/>
            </a:pPr>
            <a:endPar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0" lvl="0" indent="0" algn="ctr">
              <a:spcBef>
                <a:spcPts val="0"/>
              </a:spcBef>
              <a:buNone/>
            </a:pPr>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Mathe-Memory</a:t>
            </a: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980728"/>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Formel-Rommé</a:t>
            </a:r>
          </a:p>
        </p:txBody>
      </p:sp>
      <p:sp>
        <p:nvSpPr>
          <p:cNvPr id="7" name="Textfeld 6"/>
          <p:cNvSpPr txBox="1"/>
          <p:nvPr/>
        </p:nvSpPr>
        <p:spPr>
          <a:xfrm>
            <a:off x="755576" y="1988840"/>
            <a:ext cx="7783798" cy="3200876"/>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Sie erhalten je einen Satz von 100 Karten mit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Element-Symbolen, Indexzahlen und Namen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von Verbindungen bzw. Edelgasen.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Ziel ist die Bildung von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einfachen Molekülformeln</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wie</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Zu Beginn erhält jeder Spieler 9 Karten – alles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Weitere auf der Spielanleitung.</a:t>
            </a:r>
          </a:p>
        </p:txBody>
      </p:sp>
      <p:pic>
        <p:nvPicPr>
          <p:cNvPr id="56322" name="Picture 2"/>
          <p:cNvPicPr>
            <a:picLocks noChangeAspect="1" noChangeArrowheads="1"/>
          </p:cNvPicPr>
          <p:nvPr/>
        </p:nvPicPr>
        <p:blipFill>
          <a:blip r:embed="rId3" cstate="print"/>
          <a:srcRect t="5007" b="14889"/>
          <a:stretch>
            <a:fillRect/>
          </a:stretch>
        </p:blipFill>
        <p:spPr bwMode="auto">
          <a:xfrm>
            <a:off x="5076056" y="3140968"/>
            <a:ext cx="2686050" cy="1152128"/>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7524328" y="3140968"/>
            <a:ext cx="713241" cy="1127200"/>
          </a:xfrm>
          <a:prstGeom prst="rect">
            <a:avLst/>
          </a:prstGeom>
          <a:noFill/>
          <a:ln w="9525">
            <a:noFill/>
            <a:miter lim="800000"/>
            <a:headEnd/>
            <a:tailEnd/>
          </a:ln>
        </p:spPr>
      </p:pic>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6322"/>
                                        </p:tgtEl>
                                        <p:attrNameLst>
                                          <p:attrName>style.visibility</p:attrName>
                                        </p:attrNameLst>
                                      </p:cBhvr>
                                      <p:to>
                                        <p:strVal val="visible"/>
                                      </p:to>
                                    </p:set>
                                    <p:animEffect transition="in" filter="blinds(horizontal)">
                                      <p:cBhvr>
                                        <p:cTn id="15" dur="500"/>
                                        <p:tgtEl>
                                          <p:spTgt spid="56322"/>
                                        </p:tgtEl>
                                      </p:cBhvr>
                                    </p:animEffect>
                                  </p:childTnLst>
                                </p:cTn>
                              </p:par>
                              <p:par>
                                <p:cTn id="16" presetID="3" presetClass="entr" presetSubtype="10" fill="hold" nodeType="withEffect">
                                  <p:stCondLst>
                                    <p:cond delay="0"/>
                                  </p:stCondLst>
                                  <p:childTnLst>
                                    <p:set>
                                      <p:cBhvr>
                                        <p:cTn id="17" dur="1" fill="hold">
                                          <p:stCondLst>
                                            <p:cond delay="0"/>
                                          </p:stCondLst>
                                        </p:cTn>
                                        <p:tgtEl>
                                          <p:spTgt spid="56323"/>
                                        </p:tgtEl>
                                        <p:attrNameLst>
                                          <p:attrName>style.visibility</p:attrName>
                                        </p:attrNameLst>
                                      </p:cBhvr>
                                      <p:to>
                                        <p:strVal val="visible"/>
                                      </p:to>
                                    </p:set>
                                    <p:animEffect transition="in" filter="blinds(horizontal)">
                                      <p:cBhvr>
                                        <p:cTn id="18" dur="500"/>
                                        <p:tgtEl>
                                          <p:spTgt spid="563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linds(horizont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980728"/>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Fressbeziehungen im Wald</a:t>
            </a:r>
          </a:p>
        </p:txBody>
      </p:sp>
      <p:sp>
        <p:nvSpPr>
          <p:cNvPr id="7" name="Textfeld 6"/>
          <p:cNvSpPr txBox="1"/>
          <p:nvPr/>
        </p:nvSpPr>
        <p:spPr>
          <a:xfrm>
            <a:off x="880924" y="2060848"/>
            <a:ext cx="7555595" cy="3570208"/>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Sie erhalten je einen Satz von 36 Karten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mit Tieren, Pflanzen, Insekten –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suchen Sie davon 10 bis 12 aus.</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Dazu gibt es rote Papierstreifen, auf denen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Sie die „Fressrichtung“ mit </a:t>
            </a:r>
            <a:r>
              <a:rPr lang="de-DE" dirty="0" err="1" smtClean="0">
                <a:solidFill>
                  <a:schemeClr val="tx2"/>
                </a:solidFill>
                <a:latin typeface="Verdana" pitchFamily="34" charset="0"/>
                <a:ea typeface="Verdana" pitchFamily="34" charset="0"/>
                <a:cs typeface="Verdana" pitchFamily="34" charset="0"/>
              </a:rPr>
              <a:t>Edding</a:t>
            </a:r>
            <a:r>
              <a:rPr lang="de-DE" dirty="0" smtClean="0">
                <a:solidFill>
                  <a:schemeClr val="tx2"/>
                </a:solidFill>
                <a:latin typeface="Verdana" pitchFamily="34" charset="0"/>
                <a:ea typeface="Verdana" pitchFamily="34" charset="0"/>
                <a:cs typeface="Verdana" pitchFamily="34" charset="0"/>
              </a:rPr>
              <a:t> markieren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können.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Legen Sie die Karten und die Pfeile so aus,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dass ein möglichst übersichtliches Bild der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Fressbeziehungen entsteht.</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980728"/>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Physik-Tabu</a:t>
            </a:r>
          </a:p>
        </p:txBody>
      </p:sp>
      <p:sp>
        <p:nvSpPr>
          <p:cNvPr id="7" name="Textfeld 6"/>
          <p:cNvSpPr txBox="1"/>
          <p:nvPr/>
        </p:nvSpPr>
        <p:spPr>
          <a:xfrm>
            <a:off x="971600" y="2306483"/>
            <a:ext cx="7630935" cy="3354765"/>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Sie erhalten einen Satz Karten mit Begriffen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und jeweils zugehörigen „Tabu“-Begriffen.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Ein Spieler erklärt den anderen den jeweiligen</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Begriff, ohne die Tabu-Wörter zu benutzen.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Es kann auch in zwei Gruppen gegeneinander</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gespielt werden.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Weiteres siehe Spielanleitung.</a:t>
            </a:r>
          </a:p>
          <a:p>
            <a:pPr marL="271463" indent="-271463">
              <a:spcAft>
                <a:spcPts val="600"/>
              </a:spcAft>
            </a:pPr>
            <a:endParaRPr lang="de-DE" dirty="0" smtClean="0">
              <a:solidFill>
                <a:schemeClr val="tx2"/>
              </a:solidFill>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980728"/>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Mathe-Memory</a:t>
            </a:r>
          </a:p>
        </p:txBody>
      </p:sp>
      <p:sp>
        <p:nvSpPr>
          <p:cNvPr id="7" name="Textfeld 6"/>
          <p:cNvSpPr txBox="1"/>
          <p:nvPr/>
        </p:nvSpPr>
        <p:spPr>
          <a:xfrm>
            <a:off x="971600" y="1844824"/>
            <a:ext cx="7618111" cy="4385816"/>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Sie erhalten 34 Memory-Karten (zum Thema</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„Primfaktoren“), je zwei Karten gehören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zusammen.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Ein Spieler dreht zwei Karten um, wenn sie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zusammen passen, darf er sie behalten, sonst</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legt er sie wieder verdeckt an den gleichen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Platz.</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Wer ein Pärchen gewonnen hat, darf es noch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einmal versuchen. Ansonsten kommt der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nächste Spieler dran.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Gewonnen hat, wer die meisten Pärchen hat.</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Spiel-Phase</a:t>
            </a:r>
          </a:p>
          <a:p>
            <a:r>
              <a:rPr lang="de-DE" sz="24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anschließend: </a:t>
            </a:r>
            <a:br>
              <a:rPr lang="de-DE" sz="24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Auswertung</a:t>
            </a:r>
            <a:endParaRPr lang="de-DE" sz="3600" dirty="0" smtClean="0">
              <a:latin typeface="Verdana" pitchFamily="34" charset="0"/>
              <a:ea typeface="Verdana" pitchFamily="34" charset="0"/>
              <a:cs typeface="Verdana" pitchFamily="34" charset="0"/>
            </a:endParaRPr>
          </a:p>
        </p:txBody>
      </p:sp>
      <p:sp>
        <p:nvSpPr>
          <p:cNvPr id="4"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 name="Grafik 5"/>
          <p:cNvPicPr/>
          <p:nvPr/>
        </p:nvPicPr>
        <p:blipFill>
          <a:blip r:embed="rId3" cstate="print"/>
          <a:srcRect t="15449"/>
          <a:stretch>
            <a:fillRect/>
          </a:stretch>
        </p:blipFill>
        <p:spPr bwMode="auto">
          <a:xfrm>
            <a:off x="2411760" y="332656"/>
            <a:ext cx="5616624" cy="6381328"/>
          </a:xfrm>
          <a:prstGeom prst="rect">
            <a:avLst/>
          </a:prstGeom>
          <a:noFill/>
          <a:ln w="9525">
            <a:noFill/>
            <a:miter lim="800000"/>
            <a:headEnd/>
            <a:tailEnd/>
          </a:ln>
        </p:spPr>
      </p:pic>
      <p:sp>
        <p:nvSpPr>
          <p:cNvPr id="10" name="Textfeld 9"/>
          <p:cNvSpPr txBox="1"/>
          <p:nvPr/>
        </p:nvSpPr>
        <p:spPr>
          <a:xfrm>
            <a:off x="467544" y="3068960"/>
            <a:ext cx="2305439" cy="830997"/>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Stichwort:</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Heterogenität</a:t>
            </a:r>
            <a:endParaRPr lang="de-DE" dirty="0">
              <a:latin typeface="Verdana" pitchFamily="34" charset="0"/>
              <a:ea typeface="Verdana" pitchFamily="34" charset="0"/>
              <a:cs typeface="Verdana" pitchFamily="34" charset="0"/>
            </a:endParaRPr>
          </a:p>
        </p:txBody>
      </p:sp>
      <p:pic>
        <p:nvPicPr>
          <p:cNvPr id="12" name="Picture 3"/>
          <p:cNvPicPr>
            <a:picLocks noChangeAspect="1" noChangeArrowheads="1"/>
          </p:cNvPicPr>
          <p:nvPr/>
        </p:nvPicPr>
        <p:blipFill>
          <a:blip r:embed="rId4" cstate="print"/>
          <a:srcRect/>
          <a:stretch>
            <a:fillRect/>
          </a:stretch>
        </p:blipFill>
        <p:spPr bwMode="auto">
          <a:xfrm>
            <a:off x="579537" y="3933056"/>
            <a:ext cx="1400175" cy="1076325"/>
          </a:xfrm>
          <a:prstGeom prst="rect">
            <a:avLst/>
          </a:prstGeom>
          <a:noFill/>
          <a:ln w="9525">
            <a:noFill/>
            <a:miter lim="800000"/>
            <a:headEnd/>
            <a:tailEnd/>
          </a:ln>
        </p:spPr>
      </p:pic>
      <p:sp>
        <p:nvSpPr>
          <p:cNvPr id="8" name="Fußzeilenplatzhalter 9"/>
          <p:cNvSpPr txBox="1">
            <a:spLocks/>
          </p:cNvSpPr>
          <p:nvPr/>
        </p:nvSpPr>
        <p:spPr bwMode="auto">
          <a:xfrm rot="16200000">
            <a:off x="6924836" y="4388532"/>
            <a:ext cx="410445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de-DE" sz="1400" dirty="0" smtClean="0">
                <a:latin typeface="Calibri" pitchFamily="34" charset="0"/>
              </a:rPr>
              <a:t>DS Kiew – Differenzieren (I) - Dr. L. </a:t>
            </a:r>
            <a:r>
              <a:rPr lang="de-DE" sz="1400" dirty="0" err="1" smtClean="0">
                <a:latin typeface="Calibri" pitchFamily="34" charset="0"/>
              </a:rPr>
              <a:t>Stäudel</a:t>
            </a:r>
            <a:r>
              <a:rPr lang="de-DE" sz="1400" dirty="0" smtClean="0">
                <a:latin typeface="Calibri" pitchFamily="34" charset="0"/>
              </a:rPr>
              <a:t> - 01/2014</a:t>
            </a:r>
            <a:endParaRPr lang="de-DE" sz="1400"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116632"/>
            <a:ext cx="6400800" cy="1512168"/>
          </a:xfrm>
        </p:spPr>
        <p:txBody>
          <a:bodyPr/>
          <a:lstStyle/>
          <a:p>
            <a:r>
              <a:rPr lang="de-DE" sz="3600" dirty="0" smtClean="0">
                <a:latin typeface="Verdana" pitchFamily="34" charset="0"/>
                <a:ea typeface="Verdana" pitchFamily="34" charset="0"/>
                <a:cs typeface="Verdana" pitchFamily="34" charset="0"/>
              </a:rPr>
              <a:t>Methodenwerkzeuge</a:t>
            </a:r>
          </a:p>
          <a:p>
            <a:r>
              <a:rPr lang="de-DE" sz="2400" dirty="0" smtClean="0">
                <a:solidFill>
                  <a:schemeClr val="bg1">
                    <a:lumMod val="65000"/>
                  </a:schemeClr>
                </a:solidFill>
                <a:latin typeface="Verdana" pitchFamily="34" charset="0"/>
                <a:ea typeface="Verdana" pitchFamily="34" charset="0"/>
                <a:cs typeface="Verdana" pitchFamily="34" charset="0"/>
              </a:rPr>
              <a:t>Woher sie kommen</a:t>
            </a:r>
            <a:r>
              <a:rPr lang="de-DE" sz="2400" dirty="0" smtClean="0">
                <a:latin typeface="Verdana" pitchFamily="34" charset="0"/>
                <a:ea typeface="Verdana" pitchFamily="34" charset="0"/>
                <a:cs typeface="Verdana" pitchFamily="34" charset="0"/>
              </a:rPr>
              <a:t/>
            </a:r>
            <a:br>
              <a:rPr lang="de-DE" sz="2400" dirty="0" smtClean="0">
                <a:latin typeface="Verdana" pitchFamily="34" charset="0"/>
                <a:ea typeface="Verdana" pitchFamily="34" charset="0"/>
                <a:cs typeface="Verdana" pitchFamily="34" charset="0"/>
              </a:rPr>
            </a:br>
            <a:r>
              <a:rPr lang="de-DE" sz="2400" dirty="0" smtClean="0">
                <a:latin typeface="Verdana" pitchFamily="34" charset="0"/>
                <a:ea typeface="Verdana" pitchFamily="34" charset="0"/>
                <a:cs typeface="Verdana" pitchFamily="34" charset="0"/>
              </a:rPr>
              <a:t>Wozu sie dienen</a:t>
            </a:r>
            <a:endParaRPr lang="de-DE" sz="3600" dirty="0" smtClean="0">
              <a:latin typeface="Verdana" pitchFamily="34" charset="0"/>
              <a:ea typeface="Verdana" pitchFamily="34" charset="0"/>
              <a:cs typeface="Verdana" pitchFamily="34" charset="0"/>
            </a:endParaRPr>
          </a:p>
        </p:txBody>
      </p:sp>
      <p:sp>
        <p:nvSpPr>
          <p:cNvPr id="7" name="Textfeld 6"/>
          <p:cNvSpPr txBox="1"/>
          <p:nvPr/>
        </p:nvSpPr>
        <p:spPr>
          <a:xfrm>
            <a:off x="2771800" y="1594822"/>
            <a:ext cx="5184576" cy="4570482"/>
          </a:xfrm>
          <a:prstGeom prst="rect">
            <a:avLst/>
          </a:prstGeom>
          <a:noFill/>
        </p:spPr>
        <p:txBody>
          <a:bodyPr wrap="square" rtlCol="0">
            <a:spAutoFit/>
          </a:bodyPr>
          <a:lstStyle/>
          <a:p>
            <a:pPr>
              <a:spcAft>
                <a:spcPts val="600"/>
              </a:spcAft>
            </a:pPr>
            <a:r>
              <a:rPr lang="de-DE" sz="1600" dirty="0" smtClean="0">
                <a:solidFill>
                  <a:schemeClr val="tx2"/>
                </a:solidFill>
                <a:latin typeface="Verdana" pitchFamily="34" charset="0"/>
                <a:ea typeface="Verdana" pitchFamily="34" charset="0"/>
                <a:cs typeface="Verdana" pitchFamily="34" charset="0"/>
              </a:rPr>
              <a:t>Aufbereitung (</a:t>
            </a:r>
            <a:r>
              <a:rPr lang="de-DE" sz="1600" dirty="0" err="1" smtClean="0">
                <a:solidFill>
                  <a:schemeClr val="tx2"/>
                </a:solidFill>
                <a:latin typeface="Verdana" pitchFamily="34" charset="0"/>
                <a:ea typeface="Verdana" pitchFamily="34" charset="0"/>
                <a:cs typeface="Verdana" pitchFamily="34" charset="0"/>
              </a:rPr>
              <a:t>naturwissenschaft</a:t>
            </a:r>
            <a:r>
              <a:rPr lang="de-DE" sz="1600" dirty="0" smtClean="0">
                <a:solidFill>
                  <a:schemeClr val="tx2"/>
                </a:solidFill>
                <a:latin typeface="Verdana" pitchFamily="34" charset="0"/>
                <a:ea typeface="Verdana" pitchFamily="34" charset="0"/>
                <a:cs typeface="Verdana" pitchFamily="34" charset="0"/>
              </a:rPr>
              <a:t>-</a:t>
            </a:r>
            <a:br>
              <a:rPr lang="de-DE" sz="1600" dirty="0" smtClean="0">
                <a:solidFill>
                  <a:schemeClr val="tx2"/>
                </a:solidFill>
                <a:latin typeface="Verdana" pitchFamily="34" charset="0"/>
                <a:ea typeface="Verdana" pitchFamily="34" charset="0"/>
                <a:cs typeface="Verdana" pitchFamily="34" charset="0"/>
              </a:rPr>
            </a:br>
            <a:r>
              <a:rPr lang="de-DE" sz="1600" dirty="0" err="1" smtClean="0">
                <a:solidFill>
                  <a:schemeClr val="tx2"/>
                </a:solidFill>
                <a:latin typeface="Verdana" pitchFamily="34" charset="0"/>
                <a:ea typeface="Verdana" pitchFamily="34" charset="0"/>
                <a:cs typeface="Verdana" pitchFamily="34" charset="0"/>
              </a:rPr>
              <a:t>licher</a:t>
            </a:r>
            <a:r>
              <a:rPr lang="de-DE" sz="1600" dirty="0" smtClean="0">
                <a:solidFill>
                  <a:schemeClr val="tx2"/>
                </a:solidFill>
                <a:latin typeface="Verdana" pitchFamily="34" charset="0"/>
                <a:ea typeface="Verdana" pitchFamily="34" charset="0"/>
                <a:cs typeface="Verdana" pitchFamily="34" charset="0"/>
              </a:rPr>
              <a:t>) Inhalte zum</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Üben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Wiederholen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Vertiefen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Anwenden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(Erarbeiten)</a:t>
            </a:r>
          </a:p>
          <a:p>
            <a:pPr>
              <a:spcAft>
                <a:spcPts val="600"/>
              </a:spcAft>
            </a:pPr>
            <a:r>
              <a:rPr lang="de-DE" sz="1600" dirty="0" smtClean="0">
                <a:solidFill>
                  <a:schemeClr val="tx2"/>
                </a:solidFill>
                <a:latin typeface="Verdana" pitchFamily="34" charset="0"/>
                <a:ea typeface="Verdana" pitchFamily="34" charset="0"/>
                <a:cs typeface="Verdana" pitchFamily="34" charset="0"/>
              </a:rPr>
              <a:t>Dabei:</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Nutzung angemessener  „Werkzeuge“ </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zur Gestaltung von  Inhalten</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Betonung ausgewählter  Aspekte</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Erwerb der Fachsprache</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Förderung fachlicher Kommunikation</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Gestaltung von Aufgaben</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Förderung selbstständigen Lernens</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Unterstützung kooperativer  Lernformen</a:t>
            </a:r>
          </a:p>
        </p:txBody>
      </p:sp>
      <p:pic>
        <p:nvPicPr>
          <p:cNvPr id="57346" name="Picture 2"/>
          <p:cNvPicPr>
            <a:picLocks noChangeAspect="1" noChangeArrowheads="1"/>
          </p:cNvPicPr>
          <p:nvPr/>
        </p:nvPicPr>
        <p:blipFill>
          <a:blip r:embed="rId3" cstate="print">
            <a:grayscl/>
          </a:blip>
          <a:srcRect/>
          <a:stretch>
            <a:fillRect/>
          </a:stretch>
        </p:blipFill>
        <p:spPr bwMode="auto">
          <a:xfrm>
            <a:off x="395536" y="2420888"/>
            <a:ext cx="213518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50" name="Picture 6" descr="Ausbildung,Bibliotheken,Bücher,Stapel"/>
          <p:cNvPicPr>
            <a:picLocks noChangeAspect="1" noChangeArrowheads="1"/>
          </p:cNvPicPr>
          <p:nvPr/>
        </p:nvPicPr>
        <p:blipFill>
          <a:blip r:embed="rId4" cstate="print">
            <a:grayscl/>
          </a:blip>
          <a:srcRect/>
          <a:stretch>
            <a:fillRect/>
          </a:stretch>
        </p:blipFill>
        <p:spPr bwMode="auto">
          <a:xfrm>
            <a:off x="6372200" y="1556792"/>
            <a:ext cx="2015505" cy="2015505"/>
          </a:xfrm>
          <a:prstGeom prst="rect">
            <a:avLst/>
          </a:prstGeom>
          <a:solidFill>
            <a:schemeClr val="bg1">
              <a:alpha val="27000"/>
            </a:schemeClr>
          </a:solidFill>
        </p:spPr>
      </p:pic>
      <p:pic>
        <p:nvPicPr>
          <p:cNvPr id="57348" name="Picture 4" descr="Berufe,Forscher,Forschung,Forschungen,Forschungslabors,Laborausrüstung,Labors,Menschen,Mikroskope,Personen,Wissenschaft,Wissenschaftler"/>
          <p:cNvPicPr>
            <a:picLocks noChangeAspect="1" noChangeArrowheads="1"/>
          </p:cNvPicPr>
          <p:nvPr/>
        </p:nvPicPr>
        <p:blipFill>
          <a:blip r:embed="rId5" cstate="print">
            <a:grayscl/>
          </a:blip>
          <a:srcRect/>
          <a:stretch>
            <a:fillRect/>
          </a:stretch>
        </p:blipFill>
        <p:spPr bwMode="auto">
          <a:xfrm>
            <a:off x="7488832" y="3356992"/>
            <a:ext cx="1619672" cy="1619672"/>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116632"/>
            <a:ext cx="6400800" cy="1512168"/>
          </a:xfrm>
        </p:spPr>
        <p:txBody>
          <a:bodyPr/>
          <a:lstStyle/>
          <a:p>
            <a:r>
              <a:rPr lang="de-DE" sz="3600" dirty="0" smtClean="0">
                <a:latin typeface="Verdana" pitchFamily="34" charset="0"/>
                <a:ea typeface="Verdana" pitchFamily="34" charset="0"/>
                <a:cs typeface="Verdana" pitchFamily="34" charset="0"/>
              </a:rPr>
              <a:t>Methodenwerkzeuge</a:t>
            </a:r>
          </a:p>
          <a:p>
            <a:r>
              <a:rPr lang="de-DE" sz="2800" dirty="0" smtClean="0">
                <a:latin typeface="Verdana" pitchFamily="34" charset="0"/>
                <a:ea typeface="Verdana" pitchFamily="34" charset="0"/>
                <a:cs typeface="Verdana" pitchFamily="34" charset="0"/>
              </a:rPr>
              <a:t>Neue Beispiele</a:t>
            </a:r>
            <a:endParaRPr lang="de-DE" sz="3600" dirty="0" smtClean="0">
              <a:latin typeface="Verdana" pitchFamily="34" charset="0"/>
              <a:ea typeface="Verdana" pitchFamily="34" charset="0"/>
              <a:cs typeface="Verdana" pitchFamily="34" charset="0"/>
            </a:endParaRPr>
          </a:p>
        </p:txBody>
      </p:sp>
      <p:sp>
        <p:nvSpPr>
          <p:cNvPr id="7" name="Textfeld 6"/>
          <p:cNvSpPr txBox="1"/>
          <p:nvPr/>
        </p:nvSpPr>
        <p:spPr>
          <a:xfrm>
            <a:off x="1979712" y="1594822"/>
            <a:ext cx="5184576" cy="400110"/>
          </a:xfrm>
          <a:prstGeom prst="rect">
            <a:avLst/>
          </a:prstGeom>
          <a:noFill/>
        </p:spPr>
        <p:txBody>
          <a:bodyPr wrap="square" rtlCol="0">
            <a:spAutoFit/>
          </a:bodyPr>
          <a:lstStyle/>
          <a:p>
            <a:pPr algn="ctr">
              <a:spcAft>
                <a:spcPts val="600"/>
              </a:spcAft>
            </a:pPr>
            <a:r>
              <a:rPr lang="de-DE" sz="2000" dirty="0" smtClean="0">
                <a:solidFill>
                  <a:schemeClr val="tx2"/>
                </a:solidFill>
                <a:latin typeface="Verdana" pitchFamily="34" charset="0"/>
                <a:ea typeface="Verdana" pitchFamily="34" charset="0"/>
                <a:cs typeface="Verdana" pitchFamily="34" charset="0"/>
              </a:rPr>
              <a:t>Medienportal der Siemens Stiftung</a:t>
            </a:r>
            <a:endParaRPr lang="de-DE" sz="1600" dirty="0" smtClean="0">
              <a:solidFill>
                <a:schemeClr val="tx2"/>
              </a:solidFill>
              <a:latin typeface="Verdana" pitchFamily="34" charset="0"/>
              <a:ea typeface="Verdana" pitchFamily="34" charset="0"/>
              <a:cs typeface="Verdana" pitchFamily="34" charset="0"/>
            </a:endParaRPr>
          </a:p>
        </p:txBody>
      </p:sp>
      <p:pic>
        <p:nvPicPr>
          <p:cNvPr id="1026" name="Picture 2" descr="C:\Users\lutz\Desktop\Siemens Experimento\Experimento 10+ deutsch u englisch\Seiten aus DFU-Ordner_gesamt.jpg"/>
          <p:cNvPicPr>
            <a:picLocks noChangeAspect="1" noChangeArrowheads="1"/>
          </p:cNvPicPr>
          <p:nvPr/>
        </p:nvPicPr>
        <p:blipFill>
          <a:blip r:embed="rId3" cstate="print"/>
          <a:srcRect/>
          <a:stretch>
            <a:fillRect/>
          </a:stretch>
        </p:blipFill>
        <p:spPr bwMode="auto">
          <a:xfrm>
            <a:off x="635911" y="2139537"/>
            <a:ext cx="2999985" cy="4241791"/>
          </a:xfrm>
          <a:prstGeom prst="rect">
            <a:avLst/>
          </a:prstGeom>
          <a:noFill/>
          <a:effectLst>
            <a:outerShdw blurRad="393700" dist="38100" dir="2700000" sx="103000" sy="103000" algn="tl" rotWithShape="0">
              <a:prstClr val="black">
                <a:alpha val="40000"/>
              </a:prstClr>
            </a:outerShdw>
          </a:effectLst>
        </p:spPr>
      </p:pic>
      <p:pic>
        <p:nvPicPr>
          <p:cNvPr id="1027" name="Picture 3" descr="C:\Users\lutz\Desktop\Siemens Experimento\Experimento 10+ deutsch u englisch\Seiten aus DFU-Ordner_gesamt.jpg"/>
          <p:cNvPicPr>
            <a:picLocks noChangeAspect="1" noChangeArrowheads="1"/>
          </p:cNvPicPr>
          <p:nvPr/>
        </p:nvPicPr>
        <p:blipFill>
          <a:blip r:embed="rId4" cstate="print"/>
          <a:srcRect/>
          <a:stretch>
            <a:fillRect/>
          </a:stretch>
        </p:blipFill>
        <p:spPr bwMode="auto">
          <a:xfrm>
            <a:off x="5517194" y="2120560"/>
            <a:ext cx="2943238" cy="4163559"/>
          </a:xfrm>
          <a:prstGeom prst="rect">
            <a:avLst/>
          </a:prstGeom>
          <a:noFill/>
          <a:effectLst>
            <a:outerShdw blurRad="393700" dist="38100" dir="2700000" sx="103000" sy="103000" algn="tl" rotWithShape="0">
              <a:prstClr val="black">
                <a:alpha val="40000"/>
              </a:prstClr>
            </a:outerShdw>
          </a:effectLst>
        </p:spPr>
      </p:pic>
      <p:sp>
        <p:nvSpPr>
          <p:cNvPr id="11" name="Textfeld 10"/>
          <p:cNvSpPr txBox="1"/>
          <p:nvPr/>
        </p:nvSpPr>
        <p:spPr>
          <a:xfrm>
            <a:off x="3851920" y="3155484"/>
            <a:ext cx="1487908" cy="1569660"/>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DFU-</a:t>
            </a:r>
          </a:p>
          <a:p>
            <a:r>
              <a:rPr lang="de-DE" sz="1600" dirty="0" smtClean="0">
                <a:latin typeface="Verdana" pitchFamily="34" charset="0"/>
                <a:ea typeface="Verdana" pitchFamily="34" charset="0"/>
                <a:cs typeface="Verdana" pitchFamily="34" charset="0"/>
              </a:rPr>
              <a:t>Materialien</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zum</a:t>
            </a:r>
          </a:p>
          <a:p>
            <a:r>
              <a:rPr lang="de-DE" sz="1600" dirty="0" smtClean="0">
                <a:latin typeface="Verdana" pitchFamily="34" charset="0"/>
                <a:ea typeface="Verdana" pitchFamily="34" charset="0"/>
                <a:cs typeface="Verdana" pitchFamily="34" charset="0"/>
              </a:rPr>
              <a:t>Projekt</a:t>
            </a:r>
          </a:p>
          <a:p>
            <a:r>
              <a:rPr lang="de-DE" sz="1600" dirty="0" err="1" smtClean="0">
                <a:latin typeface="Verdana" pitchFamily="34" charset="0"/>
                <a:ea typeface="Verdana" pitchFamily="34" charset="0"/>
                <a:cs typeface="Verdana" pitchFamily="34" charset="0"/>
              </a:rPr>
              <a:t>Experimento</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10+</a:t>
            </a:r>
            <a:endParaRPr lang="de-DE" sz="16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764704"/>
            <a:ext cx="7920880" cy="1143000"/>
          </a:xfrm>
        </p:spPr>
        <p:txBody>
          <a:bodyPr/>
          <a:lstStyle/>
          <a:p>
            <a:r>
              <a:rPr lang="de-DE" sz="3600" dirty="0" smtClean="0">
                <a:latin typeface="Verdana" pitchFamily="34" charset="0"/>
                <a:ea typeface="Verdana" pitchFamily="34" charset="0"/>
                <a:cs typeface="Verdana" pitchFamily="34" charset="0"/>
              </a:rPr>
              <a:t>Ein „Schaufensterbummel“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und ein „Kugellager“:</a:t>
            </a:r>
            <a:endParaRPr lang="de-DE" sz="3600" dirty="0">
              <a:latin typeface="Verdana" pitchFamily="34" charset="0"/>
              <a:ea typeface="Verdana" pitchFamily="34" charset="0"/>
              <a:cs typeface="Verdana" pitchFamily="34" charset="0"/>
            </a:endParaRPr>
          </a:p>
        </p:txBody>
      </p:sp>
      <p:pic>
        <p:nvPicPr>
          <p:cNvPr id="4"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971600" y="2492896"/>
            <a:ext cx="7344816" cy="3206208"/>
          </a:xfrm>
          <a:prstGeom prst="rect">
            <a:avLst/>
          </a:prstGeom>
          <a:solidFill>
            <a:srgbClr val="FFC000"/>
          </a:solidFill>
          <a:effectLst>
            <a:outerShdw blurRad="127000" sx="105000" sy="105000" algn="ctr" rotWithShape="0">
              <a:prstClr val="black">
                <a:alpha val="40000"/>
              </a:prstClr>
            </a:outerShdw>
          </a:effectLst>
        </p:spPr>
        <p:txBody>
          <a:bodyPr wrap="square" lIns="252000" tIns="216000" rIns="252000" bIns="216000" rtlCol="0">
            <a:spAutoFit/>
          </a:bodyPr>
          <a:lstStyle/>
          <a:p>
            <a:r>
              <a:rPr lang="de-DE" sz="2000" dirty="0" smtClean="0">
                <a:latin typeface="Verdana" pitchFamily="34" charset="0"/>
                <a:ea typeface="Verdana" pitchFamily="34" charset="0"/>
                <a:cs typeface="Verdana" pitchFamily="34" charset="0"/>
              </a:rPr>
              <a:t>Auf den Tischen sind Informationen zu mehreren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Methodenwerkzeugen ausgelegt.</a:t>
            </a:r>
          </a:p>
          <a:p>
            <a:pPr marL="269875" indent="-269875">
              <a:buFontTx/>
              <a:buChar char="-"/>
            </a:pPr>
            <a:r>
              <a:rPr lang="de-DE" sz="2000" dirty="0" smtClean="0">
                <a:latin typeface="Verdana" pitchFamily="34" charset="0"/>
                <a:ea typeface="Verdana" pitchFamily="34" charset="0"/>
                <a:cs typeface="Verdana" pitchFamily="34" charset="0"/>
              </a:rPr>
              <a:t>Verschaffen Sie sich jeweils zu zweit einen Überblick. (5-10 min)</a:t>
            </a:r>
          </a:p>
          <a:p>
            <a:pPr marL="269875" indent="-269875">
              <a:buFontTx/>
              <a:buChar char="-"/>
            </a:pPr>
            <a:r>
              <a:rPr lang="de-DE" sz="2000" dirty="0" smtClean="0">
                <a:latin typeface="Verdana" pitchFamily="34" charset="0"/>
                <a:ea typeface="Verdana" pitchFamily="34" charset="0"/>
                <a:cs typeface="Verdana" pitchFamily="34" charset="0"/>
              </a:rPr>
              <a:t>Wählen Sie mit Ihrem Partner dann eines der MW aus und machen sich damit vertraut. (5 – 10 min)</a:t>
            </a:r>
          </a:p>
          <a:p>
            <a:pPr marL="269875" indent="-269875"/>
            <a:r>
              <a:rPr lang="de-DE" sz="2000" dirty="0" smtClean="0">
                <a:latin typeface="Verdana" pitchFamily="34" charset="0"/>
                <a:ea typeface="Verdana" pitchFamily="34" charset="0"/>
                <a:cs typeface="Verdana" pitchFamily="34" charset="0"/>
              </a:rPr>
              <a:t>-  Anschließend sollen Sie die wichtigsten </a:t>
            </a:r>
            <a:r>
              <a:rPr lang="de-DE" sz="2000" dirty="0" err="1" smtClean="0">
                <a:latin typeface="Verdana" pitchFamily="34" charset="0"/>
                <a:ea typeface="Verdana" pitchFamily="34" charset="0"/>
                <a:cs typeface="Verdana" pitchFamily="34" charset="0"/>
              </a:rPr>
              <a:t>Informa-tionen</a:t>
            </a:r>
            <a:r>
              <a:rPr lang="de-DE" sz="2000" dirty="0" smtClean="0">
                <a:latin typeface="Verdana" pitchFamily="34" charset="0"/>
                <a:ea typeface="Verdana" pitchFamily="34" charset="0"/>
                <a:cs typeface="Verdana" pitchFamily="34" charset="0"/>
              </a:rPr>
              <a:t> zu diesem MW andern Teilnehmern in knapper Form mitteilen.</a:t>
            </a:r>
            <a:endParaRPr lang="de-DE" sz="20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908720"/>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Das Kugellager</a:t>
            </a:r>
            <a:endParaRPr lang="de-DE" sz="3600" dirty="0" smtClean="0">
              <a:latin typeface="Verdana" pitchFamily="34" charset="0"/>
              <a:ea typeface="Verdana" pitchFamily="34" charset="0"/>
              <a:cs typeface="Verdana"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251520" y="2060848"/>
            <a:ext cx="2209800" cy="138112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483768" y="2595632"/>
            <a:ext cx="3168352" cy="2717681"/>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012160" y="3356992"/>
            <a:ext cx="2937224" cy="259539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z="3600" smtClean="0">
                <a:latin typeface="Arial" pitchFamily="34" charset="0"/>
              </a:rPr>
              <a:t>Methodenwerkzeuge - Übersicht</a:t>
            </a:r>
            <a:endParaRPr lang="de-DE" sz="1400" smtClean="0">
              <a:latin typeface="Arial" pitchFamily="34" charset="0"/>
            </a:endParaRPr>
          </a:p>
        </p:txBody>
      </p:sp>
      <p:sp>
        <p:nvSpPr>
          <p:cNvPr id="7171" name="Text Box 3"/>
          <p:cNvSpPr txBox="1">
            <a:spLocks noChangeArrowheads="1"/>
          </p:cNvSpPr>
          <p:nvPr/>
        </p:nvSpPr>
        <p:spPr bwMode="auto">
          <a:xfrm>
            <a:off x="2309813" y="1628800"/>
            <a:ext cx="1848648" cy="4401205"/>
          </a:xfrm>
          <a:prstGeom prst="rect">
            <a:avLst/>
          </a:prstGeom>
          <a:noFill/>
          <a:ln w="9525">
            <a:noFill/>
            <a:miter lim="800000"/>
            <a:headEnd/>
            <a:tailEnd/>
          </a:ln>
        </p:spPr>
        <p:txBody>
          <a:bodyPr wrap="none">
            <a:spAutoFit/>
          </a:bodyPr>
          <a:lstStyle/>
          <a:p>
            <a:r>
              <a:rPr lang="de-DE" sz="1400" dirty="0">
                <a:solidFill>
                  <a:schemeClr val="bg1">
                    <a:lumMod val="50000"/>
                  </a:schemeClr>
                </a:solidFill>
                <a:latin typeface="Verdana" pitchFamily="34" charset="0"/>
                <a:ea typeface="Verdana" pitchFamily="34" charset="0"/>
                <a:cs typeface="Verdana" pitchFamily="34" charset="0"/>
              </a:rPr>
              <a:t>Wortliste</a:t>
            </a:r>
          </a:p>
          <a:p>
            <a:r>
              <a:rPr lang="de-DE" sz="1400" dirty="0">
                <a:solidFill>
                  <a:schemeClr val="bg1">
                    <a:lumMod val="50000"/>
                  </a:schemeClr>
                </a:solidFill>
                <a:latin typeface="Verdana" pitchFamily="34" charset="0"/>
                <a:ea typeface="Verdana" pitchFamily="34" charset="0"/>
                <a:cs typeface="Verdana" pitchFamily="34" charset="0"/>
              </a:rPr>
              <a:t>Wortgeländer</a:t>
            </a:r>
          </a:p>
          <a:p>
            <a:r>
              <a:rPr lang="de-DE" sz="1400" dirty="0">
                <a:solidFill>
                  <a:schemeClr val="bg1">
                    <a:lumMod val="50000"/>
                  </a:schemeClr>
                </a:solidFill>
                <a:latin typeface="Verdana" pitchFamily="34" charset="0"/>
                <a:ea typeface="Verdana" pitchFamily="34" charset="0"/>
                <a:cs typeface="Verdana" pitchFamily="34" charset="0"/>
              </a:rPr>
              <a:t>Sprechblasen</a:t>
            </a:r>
          </a:p>
          <a:p>
            <a:r>
              <a:rPr lang="de-DE" sz="1400" dirty="0">
                <a:solidFill>
                  <a:schemeClr val="bg1">
                    <a:lumMod val="50000"/>
                  </a:schemeClr>
                </a:solidFill>
                <a:latin typeface="Verdana" pitchFamily="34" charset="0"/>
                <a:ea typeface="Verdana" pitchFamily="34" charset="0"/>
                <a:cs typeface="Verdana" pitchFamily="34" charset="0"/>
              </a:rPr>
              <a:t>Lückentext</a:t>
            </a:r>
          </a:p>
          <a:p>
            <a:r>
              <a:rPr lang="de-DE" sz="1400" dirty="0">
                <a:solidFill>
                  <a:schemeClr val="bg1">
                    <a:lumMod val="50000"/>
                  </a:schemeClr>
                </a:solidFill>
                <a:latin typeface="Verdana" pitchFamily="34" charset="0"/>
                <a:ea typeface="Verdana" pitchFamily="34" charset="0"/>
                <a:cs typeface="Verdana" pitchFamily="34" charset="0"/>
              </a:rPr>
              <a:t>Wortfeld</a:t>
            </a:r>
          </a:p>
          <a:p>
            <a:r>
              <a:rPr lang="de-DE" sz="1400" dirty="0">
                <a:solidFill>
                  <a:schemeClr val="bg1">
                    <a:lumMod val="50000"/>
                  </a:schemeClr>
                </a:solidFill>
                <a:latin typeface="Verdana" pitchFamily="34" charset="0"/>
                <a:ea typeface="Verdana" pitchFamily="34" charset="0"/>
                <a:cs typeface="Verdana" pitchFamily="34" charset="0"/>
              </a:rPr>
              <a:t>Text-/Bildpuzzle</a:t>
            </a:r>
          </a:p>
          <a:p>
            <a:r>
              <a:rPr lang="de-DE" sz="1400" dirty="0" smtClean="0">
                <a:solidFill>
                  <a:schemeClr val="bg1">
                    <a:lumMod val="50000"/>
                  </a:schemeClr>
                </a:solidFill>
                <a:latin typeface="Verdana" pitchFamily="34" charset="0"/>
                <a:ea typeface="Verdana" pitchFamily="34" charset="0"/>
                <a:cs typeface="Verdana" pitchFamily="34" charset="0"/>
              </a:rPr>
              <a:t>Satzmuster</a:t>
            </a:r>
          </a:p>
          <a:p>
            <a:r>
              <a:rPr lang="de-DE" sz="1400" dirty="0" smtClean="0">
                <a:solidFill>
                  <a:schemeClr val="bg1">
                    <a:lumMod val="50000"/>
                  </a:schemeClr>
                </a:solidFill>
                <a:latin typeface="Verdana" pitchFamily="34" charset="0"/>
                <a:ea typeface="Verdana" pitchFamily="34" charset="0"/>
                <a:cs typeface="Verdana" pitchFamily="34" charset="0"/>
              </a:rPr>
              <a:t>Fragemuster</a:t>
            </a:r>
          </a:p>
          <a:p>
            <a:r>
              <a:rPr lang="de-DE" sz="1400" dirty="0" smtClean="0">
                <a:solidFill>
                  <a:schemeClr val="bg1">
                    <a:lumMod val="50000"/>
                  </a:schemeClr>
                </a:solidFill>
                <a:latin typeface="Verdana" pitchFamily="34" charset="0"/>
                <a:ea typeface="Verdana" pitchFamily="34" charset="0"/>
                <a:cs typeface="Verdana" pitchFamily="34" charset="0"/>
              </a:rPr>
              <a:t>Worträtsel</a:t>
            </a:r>
            <a:r>
              <a:rPr lang="de-DE" sz="1400" dirty="0" smtClean="0">
                <a:latin typeface="Verdana" pitchFamily="34" charset="0"/>
                <a:ea typeface="Verdana" pitchFamily="34" charset="0"/>
                <a:cs typeface="Verdana" pitchFamily="34" charset="0"/>
              </a:rPr>
              <a:t> </a:t>
            </a:r>
          </a:p>
          <a:p>
            <a:r>
              <a:rPr lang="de-DE" sz="1400" dirty="0" smtClean="0">
                <a:latin typeface="Verdana" pitchFamily="34" charset="0"/>
                <a:ea typeface="Verdana" pitchFamily="34" charset="0"/>
                <a:cs typeface="Verdana" pitchFamily="34" charset="0"/>
              </a:rPr>
              <a:t>Bildsequenz</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Filmleiste</a:t>
            </a:r>
          </a:p>
          <a:p>
            <a:r>
              <a:rPr lang="de-DE" sz="1400" dirty="0">
                <a:latin typeface="Verdana" pitchFamily="34" charset="0"/>
                <a:ea typeface="Verdana" pitchFamily="34" charset="0"/>
                <a:cs typeface="Verdana" pitchFamily="34" charset="0"/>
              </a:rPr>
              <a:t>Fehlersuche</a:t>
            </a:r>
          </a:p>
          <a:p>
            <a:r>
              <a:rPr lang="de-DE" sz="1400" dirty="0">
                <a:latin typeface="Verdana" pitchFamily="34" charset="0"/>
                <a:ea typeface="Verdana" pitchFamily="34" charset="0"/>
                <a:cs typeface="Verdana" pitchFamily="34" charset="0"/>
              </a:rPr>
              <a:t>Lernplakat</a:t>
            </a:r>
          </a:p>
          <a:p>
            <a:r>
              <a:rPr lang="de-DE" sz="1400" dirty="0" err="1">
                <a:latin typeface="Verdana" pitchFamily="34" charset="0"/>
                <a:ea typeface="Verdana" pitchFamily="34" charset="0"/>
                <a:cs typeface="Verdana" pitchFamily="34" charset="0"/>
              </a:rPr>
              <a:t>Mind-Map</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Ideennetz</a:t>
            </a:r>
          </a:p>
          <a:p>
            <a:r>
              <a:rPr lang="de-DE" sz="1400" dirty="0">
                <a:latin typeface="Verdana" pitchFamily="34" charset="0"/>
                <a:ea typeface="Verdana" pitchFamily="34" charset="0"/>
                <a:cs typeface="Verdana" pitchFamily="34" charset="0"/>
              </a:rPr>
              <a:t>Blockdiagramm</a:t>
            </a:r>
          </a:p>
          <a:p>
            <a:r>
              <a:rPr lang="de-DE" sz="1400" dirty="0" smtClean="0">
                <a:latin typeface="Verdana" pitchFamily="34" charset="0"/>
                <a:ea typeface="Verdana" pitchFamily="34" charset="0"/>
                <a:cs typeface="Verdana" pitchFamily="34" charset="0"/>
              </a:rPr>
              <a:t>Bildergeschichte</a:t>
            </a:r>
            <a:endParaRPr lang="de-DE" sz="1400" dirty="0">
              <a:latin typeface="Verdana" pitchFamily="34" charset="0"/>
              <a:ea typeface="Verdana" pitchFamily="34" charset="0"/>
              <a:cs typeface="Verdana" pitchFamily="34" charset="0"/>
            </a:endParaRPr>
          </a:p>
          <a:p>
            <a:r>
              <a:rPr lang="de-DE" sz="1400" dirty="0" smtClean="0">
                <a:latin typeface="Verdana" pitchFamily="34" charset="0"/>
                <a:ea typeface="Verdana" pitchFamily="34" charset="0"/>
                <a:cs typeface="Verdana" pitchFamily="34" charset="0"/>
              </a:rPr>
              <a:t>Strukturdiagramm</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Flussdiagramm</a:t>
            </a:r>
          </a:p>
          <a:p>
            <a:r>
              <a:rPr lang="de-DE" sz="1400" dirty="0">
                <a:latin typeface="Verdana" pitchFamily="34" charset="0"/>
                <a:ea typeface="Verdana" pitchFamily="34" charset="0"/>
                <a:cs typeface="Verdana" pitchFamily="34" charset="0"/>
              </a:rPr>
              <a:t>Zuordnung</a:t>
            </a:r>
          </a:p>
        </p:txBody>
      </p:sp>
      <p:sp>
        <p:nvSpPr>
          <p:cNvPr id="7172" name="Text Box 4"/>
          <p:cNvSpPr txBox="1">
            <a:spLocks noChangeArrowheads="1"/>
          </p:cNvSpPr>
          <p:nvPr/>
        </p:nvSpPr>
        <p:spPr bwMode="auto">
          <a:xfrm>
            <a:off x="4953000" y="1628800"/>
            <a:ext cx="2133600" cy="4401205"/>
          </a:xfrm>
          <a:prstGeom prst="rect">
            <a:avLst/>
          </a:prstGeom>
          <a:noFill/>
          <a:ln w="9525">
            <a:noFill/>
            <a:miter lim="800000"/>
            <a:headEnd/>
            <a:tailEnd/>
          </a:ln>
        </p:spPr>
        <p:txBody>
          <a:bodyPr>
            <a:spAutoFit/>
          </a:bodyPr>
          <a:lstStyle/>
          <a:p>
            <a:r>
              <a:rPr lang="de-DE" sz="1400" dirty="0">
                <a:latin typeface="Verdana" pitchFamily="34" charset="0"/>
                <a:ea typeface="Verdana" pitchFamily="34" charset="0"/>
                <a:cs typeface="Verdana" pitchFamily="34" charset="0"/>
              </a:rPr>
              <a:t>Thesentopf</a:t>
            </a:r>
          </a:p>
          <a:p>
            <a:r>
              <a:rPr lang="de-DE" sz="1400" dirty="0">
                <a:latin typeface="Verdana" pitchFamily="34" charset="0"/>
                <a:ea typeface="Verdana" pitchFamily="34" charset="0"/>
                <a:cs typeface="Verdana" pitchFamily="34" charset="0"/>
              </a:rPr>
              <a:t>Dialog</a:t>
            </a:r>
          </a:p>
          <a:p>
            <a:r>
              <a:rPr lang="de-DE" sz="1400" dirty="0">
                <a:latin typeface="Verdana" pitchFamily="34" charset="0"/>
                <a:ea typeface="Verdana" pitchFamily="34" charset="0"/>
                <a:cs typeface="Verdana" pitchFamily="34" charset="0"/>
              </a:rPr>
              <a:t>Abgestufte Lernhilfen</a:t>
            </a:r>
          </a:p>
          <a:p>
            <a:r>
              <a:rPr lang="de-DE" sz="1400" dirty="0">
                <a:latin typeface="Verdana" pitchFamily="34" charset="0"/>
                <a:ea typeface="Verdana" pitchFamily="34" charset="0"/>
                <a:cs typeface="Verdana" pitchFamily="34" charset="0"/>
              </a:rPr>
              <a:t>Archive</a:t>
            </a:r>
          </a:p>
          <a:p>
            <a:r>
              <a:rPr lang="de-DE" sz="1400" dirty="0">
                <a:latin typeface="Verdana" pitchFamily="34" charset="0"/>
                <a:ea typeface="Verdana" pitchFamily="34" charset="0"/>
                <a:cs typeface="Verdana" pitchFamily="34" charset="0"/>
              </a:rPr>
              <a:t>Heißer Stuhl</a:t>
            </a:r>
          </a:p>
          <a:p>
            <a:r>
              <a:rPr lang="de-DE" sz="1400" dirty="0">
                <a:latin typeface="Verdana" pitchFamily="34" charset="0"/>
                <a:ea typeface="Verdana" pitchFamily="34" charset="0"/>
                <a:cs typeface="Verdana" pitchFamily="34" charset="0"/>
              </a:rPr>
              <a:t>Domino</a:t>
            </a:r>
          </a:p>
          <a:p>
            <a:r>
              <a:rPr lang="de-DE" sz="1400" dirty="0">
                <a:latin typeface="Verdana" pitchFamily="34" charset="0"/>
                <a:ea typeface="Verdana" pitchFamily="34" charset="0"/>
                <a:cs typeface="Verdana" pitchFamily="34" charset="0"/>
              </a:rPr>
              <a:t>Memory</a:t>
            </a:r>
          </a:p>
          <a:p>
            <a:r>
              <a:rPr lang="de-DE" sz="1400" dirty="0">
                <a:latin typeface="Verdana" pitchFamily="34" charset="0"/>
                <a:ea typeface="Verdana" pitchFamily="34" charset="0"/>
                <a:cs typeface="Verdana" pitchFamily="34" charset="0"/>
              </a:rPr>
              <a:t>Würfelspiel</a:t>
            </a:r>
          </a:p>
          <a:p>
            <a:r>
              <a:rPr lang="de-DE" sz="1400" dirty="0">
                <a:latin typeface="Verdana" pitchFamily="34" charset="0"/>
                <a:ea typeface="Verdana" pitchFamily="34" charset="0"/>
                <a:cs typeface="Verdana" pitchFamily="34" charset="0"/>
              </a:rPr>
              <a:t>Partnerkärtchen</a:t>
            </a:r>
          </a:p>
          <a:p>
            <a:r>
              <a:rPr lang="de-DE" sz="1400" dirty="0">
                <a:latin typeface="Verdana" pitchFamily="34" charset="0"/>
                <a:ea typeface="Verdana" pitchFamily="34" charset="0"/>
                <a:cs typeface="Verdana" pitchFamily="34" charset="0"/>
              </a:rPr>
              <a:t>Kettenquiz</a:t>
            </a:r>
          </a:p>
          <a:p>
            <a:r>
              <a:rPr lang="de-DE" sz="1400" dirty="0">
                <a:latin typeface="Verdana" pitchFamily="34" charset="0"/>
                <a:ea typeface="Verdana" pitchFamily="34" charset="0"/>
                <a:cs typeface="Verdana" pitchFamily="34" charset="0"/>
              </a:rPr>
              <a:t>Zwei aus Drei</a:t>
            </a:r>
          </a:p>
          <a:p>
            <a:r>
              <a:rPr lang="de-DE" sz="1400" dirty="0">
                <a:latin typeface="Verdana" pitchFamily="34" charset="0"/>
                <a:ea typeface="Verdana" pitchFamily="34" charset="0"/>
                <a:cs typeface="Verdana" pitchFamily="34" charset="0"/>
              </a:rPr>
              <a:t>Stille Post</a:t>
            </a:r>
          </a:p>
          <a:p>
            <a:r>
              <a:rPr lang="de-DE" sz="1400" dirty="0">
                <a:latin typeface="Verdana" pitchFamily="34" charset="0"/>
                <a:ea typeface="Verdana" pitchFamily="34" charset="0"/>
                <a:cs typeface="Verdana" pitchFamily="34" charset="0"/>
              </a:rPr>
              <a:t>Begriffsnetz</a:t>
            </a:r>
          </a:p>
          <a:p>
            <a:r>
              <a:rPr lang="de-DE" sz="1400" dirty="0">
                <a:latin typeface="Verdana" pitchFamily="34" charset="0"/>
                <a:ea typeface="Verdana" pitchFamily="34" charset="0"/>
                <a:cs typeface="Verdana" pitchFamily="34" charset="0"/>
              </a:rPr>
              <a:t>Kartenabfrage</a:t>
            </a:r>
          </a:p>
          <a:p>
            <a:r>
              <a:rPr lang="de-DE" sz="1400" dirty="0">
                <a:latin typeface="Verdana" pitchFamily="34" charset="0"/>
                <a:ea typeface="Verdana" pitchFamily="34" charset="0"/>
                <a:cs typeface="Verdana" pitchFamily="34" charset="0"/>
              </a:rPr>
              <a:t>Lehrer-Karussell</a:t>
            </a:r>
          </a:p>
          <a:p>
            <a:r>
              <a:rPr lang="de-DE" sz="1400" dirty="0" err="1">
                <a:latin typeface="Verdana" pitchFamily="34" charset="0"/>
                <a:ea typeface="Verdana" pitchFamily="34" charset="0"/>
                <a:cs typeface="Verdana" pitchFamily="34" charset="0"/>
              </a:rPr>
              <a:t>Kärtchentisch</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Schaufensterbummel</a:t>
            </a:r>
          </a:p>
          <a:p>
            <a:r>
              <a:rPr lang="de-DE" sz="1400" dirty="0">
                <a:latin typeface="Verdana" pitchFamily="34" charset="0"/>
                <a:ea typeface="Verdana" pitchFamily="34" charset="0"/>
                <a:cs typeface="Verdana" pitchFamily="34" charset="0"/>
              </a:rPr>
              <a:t>Kugellager</a:t>
            </a:r>
          </a:p>
          <a:p>
            <a:r>
              <a:rPr lang="de-DE" sz="1400" dirty="0">
                <a:latin typeface="Verdana" pitchFamily="34" charset="0"/>
                <a:ea typeface="Verdana" pitchFamily="34" charset="0"/>
                <a:cs typeface="Verdana" pitchFamily="34" charset="0"/>
              </a:rPr>
              <a:t>Expertenkongress</a:t>
            </a:r>
          </a:p>
          <a:p>
            <a:r>
              <a:rPr lang="de-DE" sz="1400" dirty="0">
                <a:latin typeface="Verdana" pitchFamily="34" charset="0"/>
                <a:ea typeface="Verdana" pitchFamily="34" charset="0"/>
                <a:cs typeface="Verdana" pitchFamily="34" charset="0"/>
              </a:rPr>
              <a:t>Aushandeln</a:t>
            </a:r>
          </a:p>
        </p:txBody>
      </p:sp>
      <p:sp>
        <p:nvSpPr>
          <p:cNvPr id="7173" name="Text Box 5"/>
          <p:cNvSpPr txBox="1">
            <a:spLocks noChangeArrowheads="1"/>
          </p:cNvSpPr>
          <p:nvPr/>
        </p:nvSpPr>
        <p:spPr bwMode="auto">
          <a:xfrm>
            <a:off x="7375525" y="6110288"/>
            <a:ext cx="1468438" cy="307975"/>
          </a:xfrm>
          <a:prstGeom prst="rect">
            <a:avLst/>
          </a:prstGeom>
          <a:noFill/>
          <a:ln w="9525">
            <a:noFill/>
            <a:miter lim="800000"/>
            <a:headEnd/>
            <a:tailEnd/>
          </a:ln>
        </p:spPr>
        <p:txBody>
          <a:bodyPr wrap="none">
            <a:spAutoFit/>
          </a:bodyPr>
          <a:lstStyle/>
          <a:p>
            <a:r>
              <a:rPr lang="de-DE" sz="1400">
                <a:solidFill>
                  <a:srgbClr val="FF0000"/>
                </a:solidFill>
                <a:latin typeface="Verdana" pitchFamily="34" charset="0"/>
              </a:rPr>
              <a:t>Quelle: Leisen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77144" y="228600"/>
            <a:ext cx="5791200" cy="2171700"/>
          </a:xfrm>
        </p:spPr>
        <p:txBody>
          <a:bodyPr/>
          <a:lstStyle/>
          <a:p>
            <a:pPr eaLnBrk="1" hangingPunct="1"/>
            <a:r>
              <a:rPr lang="de-DE" sz="3600" dirty="0" smtClean="0">
                <a:solidFill>
                  <a:schemeClr val="tx1"/>
                </a:solidFill>
                <a:latin typeface="Verdana" pitchFamily="34" charset="0"/>
              </a:rPr>
              <a:t>Methodenwerkzeuge </a:t>
            </a:r>
            <a:br>
              <a:rPr lang="de-DE" sz="3600" dirty="0" smtClean="0">
                <a:solidFill>
                  <a:schemeClr val="tx1"/>
                </a:solidFill>
                <a:latin typeface="Verdana" pitchFamily="34" charset="0"/>
              </a:rPr>
            </a:br>
            <a:r>
              <a:rPr lang="de-DE" sz="3600" dirty="0" smtClean="0">
                <a:solidFill>
                  <a:schemeClr val="tx1"/>
                </a:solidFill>
                <a:latin typeface="Verdana" pitchFamily="34" charset="0"/>
              </a:rPr>
              <a:t>zur Wiederholung, Festigung und Vertiefung</a:t>
            </a:r>
          </a:p>
        </p:txBody>
      </p:sp>
      <p:sp>
        <p:nvSpPr>
          <p:cNvPr id="10244" name="Rectangle 21"/>
          <p:cNvSpPr>
            <a:spLocks noChangeArrowheads="1"/>
          </p:cNvSpPr>
          <p:nvPr/>
        </p:nvSpPr>
        <p:spPr bwMode="auto">
          <a:xfrm rot="-1943700">
            <a:off x="2946400" y="4000500"/>
            <a:ext cx="1219200" cy="685800"/>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Ketten-</a:t>
            </a:r>
            <a:endParaRPr lang="de-DE" sz="1400" b="1" dirty="0">
              <a:latin typeface="Arial" pitchFamily="34" charset="0"/>
            </a:endParaRPr>
          </a:p>
          <a:p>
            <a:pPr algn="ctr"/>
            <a:r>
              <a:rPr lang="de-DE" sz="1400" b="1" dirty="0">
                <a:latin typeface="Arial" pitchFamily="34" charset="0"/>
              </a:rPr>
              <a:t>Quiz</a:t>
            </a:r>
          </a:p>
        </p:txBody>
      </p:sp>
      <p:sp>
        <p:nvSpPr>
          <p:cNvPr id="10245" name="Rectangle 22"/>
          <p:cNvSpPr>
            <a:spLocks noChangeArrowheads="1"/>
          </p:cNvSpPr>
          <p:nvPr/>
        </p:nvSpPr>
        <p:spPr bwMode="auto">
          <a:xfrm rot="2100000">
            <a:off x="5305043" y="3928205"/>
            <a:ext cx="1200150" cy="674688"/>
          </a:xfrm>
          <a:prstGeom prst="rect">
            <a:avLst/>
          </a:prstGeom>
          <a:noFill/>
          <a:ln w="12700">
            <a:solidFill>
              <a:schemeClr val="tx1"/>
            </a:solidFill>
            <a:miter lim="800000"/>
            <a:headEnd/>
            <a:tailEnd/>
          </a:ln>
        </p:spPr>
        <p:txBody>
          <a:bodyPr wrap="none" anchor="ctr"/>
          <a:lstStyle/>
          <a:p>
            <a:pPr algn="ctr"/>
            <a:r>
              <a:rPr lang="de-DE" sz="1400" b="1" dirty="0" smtClean="0">
                <a:latin typeface="Arial" pitchFamily="34" charset="0"/>
              </a:rPr>
              <a:t>Stille </a:t>
            </a:r>
            <a:r>
              <a:rPr lang="de-DE" sz="1400" b="1" dirty="0">
                <a:latin typeface="Arial" pitchFamily="34" charset="0"/>
              </a:rPr>
              <a:t>Post</a:t>
            </a:r>
          </a:p>
        </p:txBody>
      </p:sp>
      <p:sp>
        <p:nvSpPr>
          <p:cNvPr id="10246" name="Rectangle 23"/>
          <p:cNvSpPr>
            <a:spLocks noChangeArrowheads="1"/>
          </p:cNvSpPr>
          <p:nvPr/>
        </p:nvSpPr>
        <p:spPr bwMode="auto">
          <a:xfrm rot="-909977">
            <a:off x="1016000" y="422910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Heißer</a:t>
            </a:r>
            <a:endParaRPr lang="de-DE" sz="1400" b="1" dirty="0">
              <a:latin typeface="Arial" pitchFamily="34" charset="0"/>
            </a:endParaRPr>
          </a:p>
          <a:p>
            <a:pPr algn="ctr"/>
            <a:r>
              <a:rPr lang="de-DE" sz="1400" b="1" dirty="0">
                <a:latin typeface="Arial" pitchFamily="34" charset="0"/>
              </a:rPr>
              <a:t>Stuhl</a:t>
            </a:r>
          </a:p>
        </p:txBody>
      </p:sp>
      <p:sp>
        <p:nvSpPr>
          <p:cNvPr id="10247" name="Rectangle 24"/>
          <p:cNvSpPr>
            <a:spLocks noChangeArrowheads="1"/>
          </p:cNvSpPr>
          <p:nvPr/>
        </p:nvSpPr>
        <p:spPr bwMode="auto">
          <a:xfrm rot="1200000">
            <a:off x="1422400" y="302895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Lücken-</a:t>
            </a:r>
            <a:endParaRPr lang="de-DE" sz="1400" b="1" dirty="0">
              <a:latin typeface="Arial" pitchFamily="34" charset="0"/>
            </a:endParaRPr>
          </a:p>
          <a:p>
            <a:pPr algn="ctr"/>
            <a:r>
              <a:rPr lang="de-DE" sz="1400" b="1" dirty="0" err="1">
                <a:latin typeface="Arial" pitchFamily="34" charset="0"/>
              </a:rPr>
              <a:t>text</a:t>
            </a:r>
            <a:endParaRPr lang="de-DE" sz="1400" b="1" dirty="0">
              <a:latin typeface="Arial" pitchFamily="34" charset="0"/>
            </a:endParaRPr>
          </a:p>
        </p:txBody>
      </p:sp>
      <p:sp>
        <p:nvSpPr>
          <p:cNvPr id="10248" name="Rectangle 25"/>
          <p:cNvSpPr>
            <a:spLocks noChangeArrowheads="1"/>
          </p:cNvSpPr>
          <p:nvPr/>
        </p:nvSpPr>
        <p:spPr bwMode="auto">
          <a:xfrm rot="-420000">
            <a:off x="4176591" y="2779536"/>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Fehler-</a:t>
            </a:r>
            <a:endParaRPr lang="de-DE" sz="1400" b="1" dirty="0">
              <a:latin typeface="Arial" pitchFamily="34" charset="0"/>
            </a:endParaRPr>
          </a:p>
          <a:p>
            <a:pPr algn="ctr"/>
            <a:r>
              <a:rPr lang="de-DE" sz="1400" b="1" dirty="0">
                <a:latin typeface="Arial" pitchFamily="34" charset="0"/>
              </a:rPr>
              <a:t>suche</a:t>
            </a:r>
          </a:p>
        </p:txBody>
      </p:sp>
      <p:sp>
        <p:nvSpPr>
          <p:cNvPr id="10250" name="Rectangle 27"/>
          <p:cNvSpPr>
            <a:spLocks noChangeArrowheads="1"/>
          </p:cNvSpPr>
          <p:nvPr/>
        </p:nvSpPr>
        <p:spPr bwMode="auto">
          <a:xfrm rot="1260000">
            <a:off x="6807200" y="462915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Domino</a:t>
            </a:r>
            <a:endParaRPr lang="de-DE" sz="1400" b="1" dirty="0">
              <a:latin typeface="Arial" pitchFamily="34" charset="0"/>
            </a:endParaRPr>
          </a:p>
        </p:txBody>
      </p:sp>
      <p:sp>
        <p:nvSpPr>
          <p:cNvPr id="10251" name="Rectangle 28"/>
          <p:cNvSpPr>
            <a:spLocks noChangeArrowheads="1"/>
          </p:cNvSpPr>
          <p:nvPr/>
        </p:nvSpPr>
        <p:spPr bwMode="auto">
          <a:xfrm rot="862533">
            <a:off x="1900662" y="5295614"/>
            <a:ext cx="1200150" cy="674688"/>
          </a:xfrm>
          <a:prstGeom prst="rect">
            <a:avLst/>
          </a:prstGeom>
          <a:solidFill>
            <a:schemeClr val="bg1"/>
          </a:solidFill>
          <a:ln w="12700">
            <a:solidFill>
              <a:schemeClr val="tx1"/>
            </a:solidFill>
            <a:miter lim="800000"/>
            <a:headEnd/>
            <a:tailEnd/>
          </a:ln>
        </p:spPr>
        <p:txBody>
          <a:bodyPr wrap="none" anchor="ctr"/>
          <a:lstStyle/>
          <a:p>
            <a:pPr algn="ctr"/>
            <a:r>
              <a:rPr lang="de-DE" sz="1400" b="1" dirty="0" smtClean="0">
                <a:latin typeface="Arial" pitchFamily="34" charset="0"/>
              </a:rPr>
              <a:t>Memory</a:t>
            </a:r>
            <a:endParaRPr lang="de-DE" sz="1400" b="1" dirty="0">
              <a:latin typeface="Arial" pitchFamily="34" charset="0"/>
            </a:endParaRPr>
          </a:p>
        </p:txBody>
      </p:sp>
      <p:sp>
        <p:nvSpPr>
          <p:cNvPr id="10252" name="Rectangle 29"/>
          <p:cNvSpPr>
            <a:spLocks noChangeArrowheads="1"/>
          </p:cNvSpPr>
          <p:nvPr/>
        </p:nvSpPr>
        <p:spPr bwMode="auto">
          <a:xfrm rot="996971">
            <a:off x="4064000" y="508635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Würfel-</a:t>
            </a:r>
            <a:endParaRPr lang="de-DE" sz="1400" b="1" dirty="0">
              <a:latin typeface="Arial" pitchFamily="34" charset="0"/>
            </a:endParaRPr>
          </a:p>
          <a:p>
            <a:pPr algn="ctr"/>
            <a:r>
              <a:rPr lang="de-DE" sz="1400" b="1" dirty="0">
                <a:latin typeface="Arial" pitchFamily="34" charset="0"/>
              </a:rPr>
              <a:t>spiel</a:t>
            </a:r>
          </a:p>
        </p:txBody>
      </p:sp>
      <p:sp>
        <p:nvSpPr>
          <p:cNvPr id="10253" name="Rectangle 30"/>
          <p:cNvSpPr>
            <a:spLocks noChangeArrowheads="1"/>
          </p:cNvSpPr>
          <p:nvPr/>
        </p:nvSpPr>
        <p:spPr bwMode="auto">
          <a:xfrm rot="-939008">
            <a:off x="5711825" y="543560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Partner-</a:t>
            </a:r>
            <a:endParaRPr lang="de-DE" sz="1400" b="1" dirty="0">
              <a:latin typeface="Arial" pitchFamily="34" charset="0"/>
            </a:endParaRPr>
          </a:p>
          <a:p>
            <a:pPr algn="ctr"/>
            <a:r>
              <a:rPr lang="de-DE" sz="1400" b="1" dirty="0">
                <a:latin typeface="Arial" pitchFamily="34" charset="0"/>
              </a:rPr>
              <a:t>Kärtchen</a:t>
            </a:r>
          </a:p>
        </p:txBody>
      </p:sp>
      <p:sp>
        <p:nvSpPr>
          <p:cNvPr id="16" name="Rectangle 26"/>
          <p:cNvSpPr>
            <a:spLocks noChangeArrowheads="1"/>
          </p:cNvSpPr>
          <p:nvPr/>
        </p:nvSpPr>
        <p:spPr bwMode="auto">
          <a:xfrm rot="-946494">
            <a:off x="6873357" y="3291398"/>
            <a:ext cx="1200150" cy="674687"/>
          </a:xfrm>
          <a:prstGeom prst="rect">
            <a:avLst/>
          </a:prstGeom>
          <a:solidFill>
            <a:schemeClr val="bg1"/>
          </a:solidFill>
          <a:ln w="12700">
            <a:solidFill>
              <a:schemeClr val="tx1"/>
            </a:solidFill>
            <a:miter lim="800000"/>
            <a:headEnd/>
            <a:tailEnd/>
          </a:ln>
        </p:spPr>
        <p:txBody>
          <a:bodyPr wrap="none" anchor="ctr"/>
          <a:lstStyle/>
          <a:p>
            <a:pPr algn="ctr"/>
            <a:r>
              <a:rPr lang="de-DE" sz="1400" b="1" dirty="0" smtClean="0">
                <a:latin typeface="Arial" pitchFamily="34" charset="0"/>
              </a:rPr>
              <a:t>Wort-</a:t>
            </a:r>
            <a:endParaRPr lang="de-DE" sz="1400" b="1" dirty="0">
              <a:latin typeface="Arial" pitchFamily="34" charset="0"/>
            </a:endParaRPr>
          </a:p>
          <a:p>
            <a:pPr algn="ctr"/>
            <a:r>
              <a:rPr lang="de-DE" sz="1400" b="1" dirty="0">
                <a:latin typeface="Arial" pitchFamily="34" charset="0"/>
              </a:rPr>
              <a:t>Rätsel</a:t>
            </a: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0"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17" name="Rectangle 28"/>
          <p:cNvSpPr>
            <a:spLocks noChangeArrowheads="1"/>
          </p:cNvSpPr>
          <p:nvPr/>
        </p:nvSpPr>
        <p:spPr bwMode="auto">
          <a:xfrm rot="862533">
            <a:off x="1893012" y="5295615"/>
            <a:ext cx="1200150" cy="674688"/>
          </a:xfrm>
          <a:prstGeom prst="rect">
            <a:avLst/>
          </a:prstGeom>
          <a:solidFill>
            <a:srgbClr val="FFC000"/>
          </a:solidFill>
          <a:ln w="12700">
            <a:solidFill>
              <a:schemeClr val="tx1"/>
            </a:solidFill>
            <a:miter lim="800000"/>
            <a:headEnd/>
            <a:tailEnd/>
          </a:ln>
        </p:spPr>
        <p:txBody>
          <a:bodyPr wrap="none" anchor="ctr"/>
          <a:lstStyle/>
          <a:p>
            <a:pPr algn="ctr"/>
            <a:r>
              <a:rPr lang="de-DE" sz="1400" b="1" dirty="0" smtClean="0">
                <a:latin typeface="Arial" pitchFamily="34" charset="0"/>
              </a:rPr>
              <a:t>Memory</a:t>
            </a:r>
            <a:endParaRPr lang="de-DE" sz="1400" b="1" dirty="0">
              <a:latin typeface="Arial"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0248" grpId="0" animBg="1"/>
      <p:bldP spid="10250" grpId="0" animBg="1"/>
      <p:bldP spid="10251" grpId="0" animBg="1"/>
      <p:bldP spid="10252" grpId="0" animBg="1"/>
      <p:bldP spid="10253"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4"/>
          <p:cNvSpPr>
            <a:spLocks noGrp="1"/>
          </p:cNvSpPr>
          <p:nvPr>
            <p:ph type="title"/>
          </p:nvPr>
        </p:nvSpPr>
        <p:spPr/>
        <p:txBody>
          <a:bodyPr/>
          <a:lstStyle/>
          <a:p>
            <a:r>
              <a:rPr lang="de-DE" dirty="0" smtClean="0">
                <a:latin typeface="Verdana" pitchFamily="34" charset="0"/>
              </a:rPr>
              <a:t>Memory</a:t>
            </a:r>
          </a:p>
        </p:txBody>
      </p:sp>
      <p:sp>
        <p:nvSpPr>
          <p:cNvPr id="8" name="Inhaltsplatzhalter 7"/>
          <p:cNvSpPr>
            <a:spLocks noGrp="1"/>
          </p:cNvSpPr>
          <p:nvPr>
            <p:ph idx="1"/>
          </p:nvPr>
        </p:nvSpPr>
        <p:spPr>
          <a:xfrm>
            <a:off x="683568" y="1981200"/>
            <a:ext cx="4392488" cy="4114800"/>
          </a:xfrm>
        </p:spPr>
        <p:txBody>
          <a:bodyPr/>
          <a:lstStyle/>
          <a:p>
            <a:r>
              <a:rPr lang="de-DE" dirty="0" smtClean="0">
                <a:latin typeface="Calibri" pitchFamily="34" charset="0"/>
              </a:rPr>
              <a:t>Bild und Text</a:t>
            </a:r>
          </a:p>
          <a:p>
            <a:r>
              <a:rPr lang="de-DE" dirty="0" smtClean="0">
                <a:latin typeface="Calibri" pitchFamily="34" charset="0"/>
              </a:rPr>
              <a:t>Formel und Text</a:t>
            </a:r>
          </a:p>
          <a:p>
            <a:r>
              <a:rPr lang="de-DE" dirty="0" smtClean="0">
                <a:latin typeface="Calibri" pitchFamily="34" charset="0"/>
              </a:rPr>
              <a:t>Bild und Formel</a:t>
            </a:r>
          </a:p>
          <a:p>
            <a:r>
              <a:rPr lang="de-DE" dirty="0" smtClean="0">
                <a:latin typeface="Calibri" pitchFamily="34" charset="0"/>
              </a:rPr>
              <a:t>Element und Funktion</a:t>
            </a:r>
          </a:p>
          <a:p>
            <a:r>
              <a:rPr lang="de-DE" dirty="0" smtClean="0">
                <a:latin typeface="Calibri" pitchFamily="34" charset="0"/>
              </a:rPr>
              <a:t>Element und Gruppe</a:t>
            </a:r>
          </a:p>
          <a:p>
            <a:r>
              <a:rPr lang="de-DE" dirty="0" smtClean="0">
                <a:latin typeface="Calibri" pitchFamily="34" charset="0"/>
              </a:rPr>
              <a:t>….</a:t>
            </a:r>
            <a:endParaRPr lang="de-DE" dirty="0">
              <a:latin typeface="Calibri" pitchFamily="34" charset="0"/>
            </a:endParaRPr>
          </a:p>
        </p:txBody>
      </p:sp>
      <p:sp>
        <p:nvSpPr>
          <p:cNvPr id="10" name="Fußzeilenplatzhalter 3"/>
          <p:cNvSpPr>
            <a:spLocks noGrp="1"/>
          </p:cNvSpPr>
          <p:nvPr>
            <p:ph type="ftr" sz="quarter" idx="11"/>
          </p:nvPr>
        </p:nvSpPr>
        <p:spPr>
          <a:xfrm>
            <a:off x="1547664" y="6248400"/>
            <a:ext cx="612068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Inhaltsplatzhalter 7"/>
          <p:cNvSpPr txBox="1">
            <a:spLocks/>
          </p:cNvSpPr>
          <p:nvPr/>
        </p:nvSpPr>
        <p:spPr bwMode="auto">
          <a:xfrm>
            <a:off x="5364088" y="2708920"/>
            <a:ext cx="345638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Leicht </a:t>
            </a:r>
            <a:r>
              <a:rPr kumimoji="0" lang="de-DE" b="0" i="0" u="none" strike="noStrike" kern="0" cap="none" spc="0" normalizeH="0" baseline="0" noProof="0" dirty="0" err="1" smtClean="0">
                <a:ln>
                  <a:noFill/>
                </a:ln>
                <a:solidFill>
                  <a:schemeClr val="tx1"/>
                </a:solidFill>
                <a:effectLst/>
                <a:uLnTx/>
                <a:uFillTx/>
                <a:latin typeface="Calibri" pitchFamily="34" charset="0"/>
                <a:ea typeface="+mn-ea"/>
                <a:cs typeface="+mn-cs"/>
              </a:rPr>
              <a:t>abwandelbar</a:t>
            </a: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 </a:t>
            </a:r>
            <a:b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als Domino, Partner-</a:t>
            </a:r>
            <a:b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de-DE" b="0" i="0" u="none" strike="noStrike" kern="0" cap="none" spc="0" normalizeH="0" baseline="0" noProof="0" dirty="0" err="1" smtClean="0">
                <a:ln>
                  <a:noFill/>
                </a:ln>
                <a:solidFill>
                  <a:schemeClr val="tx1"/>
                </a:solidFill>
                <a:effectLst/>
                <a:uLnTx/>
                <a:uFillTx/>
                <a:latin typeface="Calibri" pitchFamily="34" charset="0"/>
                <a:ea typeface="+mn-ea"/>
                <a:cs typeface="+mn-cs"/>
              </a:rPr>
              <a:t>kärtchen</a:t>
            </a: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 Frage-</a:t>
            </a:r>
            <a:r>
              <a:rPr kumimoji="0" lang="de-DE" b="0" i="0" u="none" strike="noStrike" kern="0" cap="none" spc="0" normalizeH="0" noProof="0" dirty="0" smtClean="0">
                <a:ln>
                  <a:noFill/>
                </a:ln>
                <a:solidFill>
                  <a:schemeClr val="tx1"/>
                </a:solidFill>
                <a:effectLst/>
                <a:uLnTx/>
                <a:uFillTx/>
                <a:latin typeface="Calibri" pitchFamily="34" charset="0"/>
                <a:ea typeface="+mn-ea"/>
                <a:cs typeface="+mn-cs"/>
              </a:rPr>
              <a:t> und </a:t>
            </a:r>
            <a:br>
              <a:rPr kumimoji="0" lang="de-DE" b="0" i="0" u="none" strike="noStrike" kern="0" cap="none" spc="0" normalizeH="0" noProof="0" dirty="0" smtClean="0">
                <a:ln>
                  <a:noFill/>
                </a:ln>
                <a:solidFill>
                  <a:schemeClr val="tx1"/>
                </a:solidFill>
                <a:effectLst/>
                <a:uLnTx/>
                <a:uFillTx/>
                <a:latin typeface="Calibri" pitchFamily="34" charset="0"/>
                <a:ea typeface="+mn-ea"/>
                <a:cs typeface="+mn-cs"/>
              </a:rPr>
            </a:br>
            <a:r>
              <a:rPr kumimoji="0" lang="de-DE" b="0" i="0" u="none" strike="noStrike" kern="0" cap="none" spc="0" normalizeH="0" noProof="0" dirty="0" smtClean="0">
                <a:ln>
                  <a:noFill/>
                </a:ln>
                <a:solidFill>
                  <a:schemeClr val="tx1"/>
                </a:solidFill>
                <a:effectLst/>
                <a:uLnTx/>
                <a:uFillTx/>
                <a:latin typeface="Calibri" pitchFamily="34" charset="0"/>
                <a:ea typeface="+mn-ea"/>
                <a:cs typeface="+mn-cs"/>
              </a:rPr>
              <a:t>Antwortkärtchen </a:t>
            </a:r>
            <a:endParaRPr kumimoji="0" lang="de-DE"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77144" y="219472"/>
            <a:ext cx="5791200" cy="2057400"/>
          </a:xfrm>
        </p:spPr>
        <p:txBody>
          <a:bodyPr/>
          <a:lstStyle/>
          <a:p>
            <a:pPr eaLnBrk="1" hangingPunct="1"/>
            <a:r>
              <a:rPr lang="de-DE" sz="3600" dirty="0" smtClean="0">
                <a:solidFill>
                  <a:schemeClr val="tx1"/>
                </a:solidFill>
                <a:latin typeface="Verdana" pitchFamily="34" charset="0"/>
              </a:rPr>
              <a:t>Methodenwerkzeuge zur Strukturierung und Hierarchisierung vorhandener Kenntnisse</a:t>
            </a:r>
          </a:p>
        </p:txBody>
      </p:sp>
      <p:sp>
        <p:nvSpPr>
          <p:cNvPr id="9219" name="Rectangle 9"/>
          <p:cNvSpPr>
            <a:spLocks noChangeArrowheads="1"/>
          </p:cNvSpPr>
          <p:nvPr/>
        </p:nvSpPr>
        <p:spPr bwMode="auto">
          <a:xfrm rot="1063753">
            <a:off x="4470400" y="3883745"/>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Karten-</a:t>
            </a:r>
            <a:endParaRPr lang="de-DE" sz="1400" b="1" dirty="0">
              <a:latin typeface="Arial" pitchFamily="34" charset="0"/>
            </a:endParaRPr>
          </a:p>
          <a:p>
            <a:pPr algn="ctr"/>
            <a:r>
              <a:rPr lang="de-DE" sz="1400" b="1" dirty="0">
                <a:latin typeface="Arial" pitchFamily="34" charset="0"/>
              </a:rPr>
              <a:t>abfrage</a:t>
            </a:r>
          </a:p>
        </p:txBody>
      </p:sp>
      <p:sp>
        <p:nvSpPr>
          <p:cNvPr id="9220" name="Rectangle 10"/>
          <p:cNvSpPr>
            <a:spLocks noChangeArrowheads="1"/>
          </p:cNvSpPr>
          <p:nvPr/>
        </p:nvSpPr>
        <p:spPr bwMode="auto">
          <a:xfrm rot="1302436">
            <a:off x="1417424" y="2762928"/>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Bild-</a:t>
            </a:r>
            <a:endParaRPr lang="de-DE" sz="1400" b="1" dirty="0">
              <a:latin typeface="Arial" pitchFamily="34" charset="0"/>
            </a:endParaRPr>
          </a:p>
          <a:p>
            <a:pPr algn="ctr"/>
            <a:r>
              <a:rPr lang="de-DE" sz="1400" b="1" dirty="0">
                <a:latin typeface="Arial" pitchFamily="34" charset="0"/>
              </a:rPr>
              <a:t>Sequenz</a:t>
            </a:r>
          </a:p>
        </p:txBody>
      </p:sp>
      <p:sp>
        <p:nvSpPr>
          <p:cNvPr id="9221" name="Rectangle 15"/>
          <p:cNvSpPr>
            <a:spLocks noChangeArrowheads="1"/>
          </p:cNvSpPr>
          <p:nvPr/>
        </p:nvSpPr>
        <p:spPr bwMode="auto">
          <a:xfrm rot="931353">
            <a:off x="6807200" y="314325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Ideennetz</a:t>
            </a:r>
            <a:endParaRPr lang="de-DE" sz="1400" b="1" dirty="0">
              <a:latin typeface="Arial" pitchFamily="34" charset="0"/>
            </a:endParaRPr>
          </a:p>
        </p:txBody>
      </p:sp>
      <p:sp>
        <p:nvSpPr>
          <p:cNvPr id="9223" name="Rectangle 23"/>
          <p:cNvSpPr>
            <a:spLocks noChangeArrowheads="1"/>
          </p:cNvSpPr>
          <p:nvPr/>
        </p:nvSpPr>
        <p:spPr bwMode="auto">
          <a:xfrm rot="-1094561">
            <a:off x="1727200" y="4031942"/>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Struktur-</a:t>
            </a:r>
            <a:endParaRPr lang="de-DE" sz="1400" b="1" dirty="0">
              <a:latin typeface="Arial" pitchFamily="34" charset="0"/>
            </a:endParaRPr>
          </a:p>
          <a:p>
            <a:pPr algn="ctr"/>
            <a:r>
              <a:rPr lang="de-DE" sz="1400" b="1" dirty="0">
                <a:latin typeface="Arial" pitchFamily="34" charset="0"/>
              </a:rPr>
              <a:t>Diagramm</a:t>
            </a:r>
          </a:p>
        </p:txBody>
      </p:sp>
      <p:sp>
        <p:nvSpPr>
          <p:cNvPr id="9224" name="Rectangle 24"/>
          <p:cNvSpPr>
            <a:spLocks noChangeArrowheads="1"/>
          </p:cNvSpPr>
          <p:nvPr/>
        </p:nvSpPr>
        <p:spPr bwMode="auto">
          <a:xfrm rot="-1020000">
            <a:off x="3875504" y="280035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err="1" smtClean="0">
                <a:latin typeface="Arial" pitchFamily="34" charset="0"/>
              </a:rPr>
              <a:t>Mind-Map</a:t>
            </a:r>
            <a:endParaRPr lang="de-DE" sz="1400" b="1" dirty="0">
              <a:latin typeface="Arial" pitchFamily="34" charset="0"/>
            </a:endParaRPr>
          </a:p>
        </p:txBody>
      </p:sp>
      <p:sp>
        <p:nvSpPr>
          <p:cNvPr id="9225" name="Rectangle 25"/>
          <p:cNvSpPr>
            <a:spLocks noChangeArrowheads="1"/>
          </p:cNvSpPr>
          <p:nvPr/>
        </p:nvSpPr>
        <p:spPr bwMode="auto">
          <a:xfrm rot="1577559">
            <a:off x="3352800" y="4800600"/>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Fluss-</a:t>
            </a:r>
            <a:endParaRPr lang="de-DE" sz="1400" b="1" dirty="0">
              <a:latin typeface="Arial" pitchFamily="34" charset="0"/>
            </a:endParaRPr>
          </a:p>
          <a:p>
            <a:pPr algn="ctr"/>
            <a:r>
              <a:rPr lang="de-DE" sz="1400" b="1" dirty="0">
                <a:latin typeface="Arial" pitchFamily="34" charset="0"/>
              </a:rPr>
              <a:t>Diagramm</a:t>
            </a:r>
          </a:p>
        </p:txBody>
      </p:sp>
      <p:sp>
        <p:nvSpPr>
          <p:cNvPr id="9226" name="Rectangle 26"/>
          <p:cNvSpPr>
            <a:spLocks noChangeArrowheads="1"/>
          </p:cNvSpPr>
          <p:nvPr/>
        </p:nvSpPr>
        <p:spPr bwMode="auto">
          <a:xfrm rot="-1165546">
            <a:off x="6299200" y="4171950"/>
            <a:ext cx="132080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Zuordnung</a:t>
            </a:r>
            <a:endParaRPr lang="de-DE" sz="1400" b="1" dirty="0">
              <a:latin typeface="Arial" pitchFamily="34" charset="0"/>
            </a:endParaRPr>
          </a:p>
        </p:txBody>
      </p:sp>
      <p:sp>
        <p:nvSpPr>
          <p:cNvPr id="9227" name="Rectangle 27"/>
          <p:cNvSpPr>
            <a:spLocks noChangeArrowheads="1"/>
          </p:cNvSpPr>
          <p:nvPr/>
        </p:nvSpPr>
        <p:spPr bwMode="auto">
          <a:xfrm>
            <a:off x="5283200" y="5301208"/>
            <a:ext cx="1200150" cy="674688"/>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Begriffs-</a:t>
            </a:r>
            <a:endParaRPr lang="de-DE" sz="1400" b="1" dirty="0">
              <a:latin typeface="Arial" pitchFamily="34" charset="0"/>
            </a:endParaRPr>
          </a:p>
          <a:p>
            <a:pPr algn="ctr"/>
            <a:r>
              <a:rPr lang="de-DE" sz="1400" b="1" dirty="0">
                <a:latin typeface="Arial" pitchFamily="34" charset="0"/>
              </a:rPr>
              <a:t>netz</a:t>
            </a:r>
          </a:p>
        </p:txBody>
      </p:sp>
      <p:sp>
        <p:nvSpPr>
          <p:cNvPr id="9228" name="Rectangle 28"/>
          <p:cNvSpPr>
            <a:spLocks noChangeArrowheads="1"/>
          </p:cNvSpPr>
          <p:nvPr/>
        </p:nvSpPr>
        <p:spPr bwMode="auto">
          <a:xfrm rot="789378">
            <a:off x="2184940" y="5572931"/>
            <a:ext cx="1200150" cy="676275"/>
          </a:xfrm>
          <a:prstGeom prst="rect">
            <a:avLst/>
          </a:prstGeom>
          <a:solidFill>
            <a:schemeClr val="bg1">
              <a:alpha val="50195"/>
            </a:schemeClr>
          </a:solidFill>
          <a:ln w="12700">
            <a:solidFill>
              <a:schemeClr val="tx1"/>
            </a:solidFill>
            <a:miter lim="800000"/>
            <a:headEnd/>
            <a:tailEnd/>
          </a:ln>
        </p:spPr>
        <p:txBody>
          <a:bodyPr wrap="none" anchor="ctr"/>
          <a:lstStyle/>
          <a:p>
            <a:pPr algn="ctr"/>
            <a:r>
              <a:rPr lang="de-DE" sz="1400" b="1" dirty="0" smtClean="0">
                <a:latin typeface="Arial" pitchFamily="34" charset="0"/>
              </a:rPr>
              <a:t>Kärtchen-</a:t>
            </a:r>
            <a:endParaRPr lang="de-DE" sz="1400" b="1" dirty="0">
              <a:latin typeface="Arial" pitchFamily="34" charset="0"/>
            </a:endParaRPr>
          </a:p>
          <a:p>
            <a:pPr algn="ctr"/>
            <a:r>
              <a:rPr lang="de-DE" sz="1400" b="1" dirty="0">
                <a:latin typeface="Arial" pitchFamily="34" charset="0"/>
              </a:rPr>
              <a:t>Tisch</a:t>
            </a:r>
          </a:p>
        </p:txBody>
      </p:sp>
      <p:sp>
        <p:nvSpPr>
          <p:cNvPr id="15" name="Rectangle 28"/>
          <p:cNvSpPr>
            <a:spLocks noChangeArrowheads="1"/>
          </p:cNvSpPr>
          <p:nvPr/>
        </p:nvSpPr>
        <p:spPr bwMode="auto">
          <a:xfrm rot="789378">
            <a:off x="2184941" y="5572931"/>
            <a:ext cx="1200150" cy="676275"/>
          </a:xfrm>
          <a:prstGeom prst="rect">
            <a:avLst/>
          </a:prstGeom>
          <a:solidFill>
            <a:srgbClr val="FFC000"/>
          </a:solidFill>
          <a:ln w="12700">
            <a:solidFill>
              <a:schemeClr val="tx1"/>
            </a:solidFill>
            <a:miter lim="800000"/>
            <a:headEnd/>
            <a:tailEnd/>
          </a:ln>
        </p:spPr>
        <p:txBody>
          <a:bodyPr wrap="none" anchor="ctr"/>
          <a:lstStyle/>
          <a:p>
            <a:pPr algn="ctr"/>
            <a:r>
              <a:rPr lang="de-DE" sz="1400" b="1" dirty="0" smtClean="0">
                <a:latin typeface="Arial" pitchFamily="34" charset="0"/>
              </a:rPr>
              <a:t>Kärtchen-</a:t>
            </a:r>
            <a:endParaRPr lang="de-DE" sz="1400" b="1" dirty="0">
              <a:latin typeface="Arial" pitchFamily="34" charset="0"/>
            </a:endParaRPr>
          </a:p>
          <a:p>
            <a:pPr algn="ctr"/>
            <a:r>
              <a:rPr lang="de-DE" sz="1400" b="1" dirty="0">
                <a:latin typeface="Arial" pitchFamily="34" charset="0"/>
              </a:rPr>
              <a:t>Tisch</a:t>
            </a:r>
          </a:p>
        </p:txBody>
      </p:sp>
      <p:pic>
        <p:nvPicPr>
          <p:cNvPr id="1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3" grpId="0" animBg="1"/>
      <p:bldP spid="9224" grpId="0" animBg="1"/>
      <p:bldP spid="9225" grpId="0" animBg="1"/>
      <p:bldP spid="9226" grpId="0" animBg="1"/>
      <p:bldP spid="9227" grpId="0" animBg="1"/>
      <p:bldP spid="9228"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dirty="0" err="1" smtClean="0">
                <a:latin typeface="Verdana" pitchFamily="34" charset="0"/>
              </a:rPr>
              <a:t>Kärtchentisch</a:t>
            </a:r>
            <a:endParaRPr lang="de-DE" dirty="0" smtClean="0">
              <a:latin typeface="Verdana" pitchFamily="34" charset="0"/>
            </a:endParaRPr>
          </a:p>
        </p:txBody>
      </p:sp>
      <p:pic>
        <p:nvPicPr>
          <p:cNvPr id="12291" name="Picture 3"/>
          <p:cNvPicPr>
            <a:picLocks noChangeAspect="1" noChangeArrowheads="1"/>
          </p:cNvPicPr>
          <p:nvPr/>
        </p:nvPicPr>
        <p:blipFill>
          <a:blip r:embed="rId2" cstate="print"/>
          <a:srcRect/>
          <a:stretch>
            <a:fillRect/>
          </a:stretch>
        </p:blipFill>
        <p:spPr bwMode="auto">
          <a:xfrm>
            <a:off x="1043608" y="1412776"/>
            <a:ext cx="7111503" cy="5024723"/>
          </a:xfrm>
          <a:prstGeom prst="rect">
            <a:avLst/>
          </a:prstGeom>
          <a:noFill/>
          <a:ln w="9525">
            <a:noFill/>
            <a:miter lim="800000"/>
            <a:headEnd/>
            <a:tailEnd/>
          </a:ln>
        </p:spPr>
      </p:pic>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7" name="Rechteck 6"/>
          <p:cNvSpPr/>
          <p:nvPr/>
        </p:nvSpPr>
        <p:spPr>
          <a:xfrm>
            <a:off x="1043608" y="4005064"/>
            <a:ext cx="763284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 rechteckige Legende 5"/>
          <p:cNvSpPr/>
          <p:nvPr/>
        </p:nvSpPr>
        <p:spPr>
          <a:xfrm>
            <a:off x="3347864" y="2420888"/>
            <a:ext cx="5112568" cy="3600400"/>
          </a:xfrm>
          <a:prstGeom prst="wedgeRoundRectCallout">
            <a:avLst>
              <a:gd name="adj1" fmla="val -46767"/>
              <a:gd name="adj2" fmla="val -80995"/>
              <a:gd name="adj3" fmla="val 16667"/>
            </a:avLst>
          </a:prstGeom>
          <a:solidFill>
            <a:srgbClr val="FFE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Besonders deutliche Affinität zu konstruktivistischen Vorstellungen vom Lernen:</a:t>
            </a:r>
          </a:p>
          <a:p>
            <a:pPr algn="ctr"/>
            <a:endParaRPr lang="de-DE" dirty="0" smtClean="0">
              <a:solidFill>
                <a:schemeClr val="tx1"/>
              </a:solidFill>
              <a:latin typeface="Verdana" pitchFamily="34" charset="0"/>
              <a:ea typeface="Verdana" pitchFamily="34" charset="0"/>
              <a:cs typeface="Verdana" pitchFamily="34" charset="0"/>
            </a:endParaRPr>
          </a:p>
          <a:p>
            <a:pPr algn="ctr"/>
            <a:r>
              <a:rPr lang="de-DE" dirty="0" smtClean="0">
                <a:solidFill>
                  <a:schemeClr val="tx1"/>
                </a:solidFill>
                <a:latin typeface="Verdana" pitchFamily="34" charset="0"/>
                <a:ea typeface="Verdana" pitchFamily="34" charset="0"/>
                <a:cs typeface="Verdana" pitchFamily="34" charset="0"/>
              </a:rPr>
              <a:t>Sortieren „außen“ </a:t>
            </a:r>
          </a:p>
          <a:p>
            <a:pPr algn="ctr"/>
            <a:r>
              <a:rPr lang="de-DE" dirty="0" smtClean="0">
                <a:solidFill>
                  <a:schemeClr val="tx1"/>
                </a:solidFill>
                <a:latin typeface="Verdana" pitchFamily="34" charset="0"/>
                <a:ea typeface="Verdana" pitchFamily="34" charset="0"/>
                <a:cs typeface="Verdana" pitchFamily="34" charset="0"/>
              </a:rPr>
              <a:t>unterstützt</a:t>
            </a:r>
          </a:p>
          <a:p>
            <a:pPr algn="ctr"/>
            <a:r>
              <a:rPr lang="de-DE" dirty="0" smtClean="0">
                <a:solidFill>
                  <a:schemeClr val="tx1"/>
                </a:solidFill>
                <a:latin typeface="Verdana" pitchFamily="34" charset="0"/>
                <a:ea typeface="Verdana" pitchFamily="34" charset="0"/>
                <a:cs typeface="Verdana" pitchFamily="34" charset="0"/>
              </a:rPr>
              <a:t>Herausbildung von Strukturen „innen“</a:t>
            </a:r>
            <a:endParaRPr lang="de-DE" dirty="0">
              <a:solidFill>
                <a:schemeClr val="tx1"/>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Inhaltsplatzhalter 2"/>
          <p:cNvSpPr txBox="1">
            <a:spLocks/>
          </p:cNvSpPr>
          <p:nvPr/>
        </p:nvSpPr>
        <p:spPr>
          <a:xfrm>
            <a:off x="2339752" y="764704"/>
            <a:ext cx="5184576"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smtClean="0">
                <a:latin typeface="Verdana" pitchFamily="34" charset="0"/>
                <a:ea typeface="Verdana" pitchFamily="34" charset="0"/>
                <a:cs typeface="Verdana" pitchFamily="34" charset="0"/>
              </a:rPr>
              <a:t>Was ist lernwirksam?</a:t>
            </a:r>
            <a:endParaRPr kumimoji="0" lang="de-DE" sz="3200" i="0" u="none" strike="noStrike" kern="1200" cap="none" spc="0" normalizeH="0" baseline="0" noProof="0" dirty="0" smtClean="0">
              <a:ln>
                <a:noFill/>
              </a:ln>
              <a:effectLst/>
              <a:uLnTx/>
              <a:uFillTx/>
              <a:latin typeface="Verdana" pitchFamily="34" charset="0"/>
              <a:ea typeface="Verdana" pitchFamily="34" charset="0"/>
              <a:cs typeface="Verdana" pitchFamily="34" charset="0"/>
            </a:endParaRPr>
          </a:p>
        </p:txBody>
      </p:sp>
      <p:sp>
        <p:nvSpPr>
          <p:cNvPr id="8" name="Textfeld 7"/>
          <p:cNvSpPr txBox="1"/>
          <p:nvPr/>
        </p:nvSpPr>
        <p:spPr>
          <a:xfrm>
            <a:off x="771617" y="1844824"/>
            <a:ext cx="1409360" cy="400110"/>
          </a:xfrm>
          <a:prstGeom prst="rect">
            <a:avLst/>
          </a:prstGeom>
          <a:noFill/>
        </p:spPr>
        <p:txBody>
          <a:bodyPr wrap="none" rtlCol="0">
            <a:spAutoFit/>
          </a:bodyPr>
          <a:lstStyle/>
          <a:p>
            <a:r>
              <a:rPr lang="de-DE" sz="2000" b="1" dirty="0" smtClean="0">
                <a:solidFill>
                  <a:schemeClr val="accent3">
                    <a:lumMod val="50000"/>
                  </a:schemeClr>
                </a:solidFill>
              </a:rPr>
              <a:t>2009 / 2013</a:t>
            </a:r>
            <a:endParaRPr lang="de-DE" sz="2000" b="1" dirty="0">
              <a:solidFill>
                <a:schemeClr val="accent3">
                  <a:lumMod val="50000"/>
                </a:schemeClr>
              </a:solidFill>
            </a:endParaRPr>
          </a:p>
        </p:txBody>
      </p:sp>
      <p:sp>
        <p:nvSpPr>
          <p:cNvPr id="11" name="Rechteck 10"/>
          <p:cNvSpPr/>
          <p:nvPr/>
        </p:nvSpPr>
        <p:spPr>
          <a:xfrm>
            <a:off x="799874" y="2348880"/>
            <a:ext cx="1728192" cy="813043"/>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a:t>
            </a:r>
          </a:p>
          <a:p>
            <a:pPr>
              <a:spcBef>
                <a:spcPts val="1325"/>
              </a:spcBef>
            </a:pPr>
            <a:r>
              <a:rPr lang="de-DE" sz="1200" b="1" dirty="0" smtClean="0">
                <a:solidFill>
                  <a:schemeClr val="accent1">
                    <a:lumMod val="50000"/>
                  </a:schemeClr>
                </a:solidFill>
                <a:latin typeface="Linotype Syntax Com Regular" charset="0"/>
                <a:ea typeface="Arial" charset="0"/>
                <a:cs typeface="Arial" charset="0"/>
              </a:rPr>
              <a:t>Lernen sichtbar machen</a:t>
            </a:r>
          </a:p>
        </p:txBody>
      </p:sp>
      <p:sp>
        <p:nvSpPr>
          <p:cNvPr id="12" name="Text Box 12"/>
          <p:cNvSpPr txBox="1">
            <a:spLocks noChangeArrowheads="1"/>
          </p:cNvSpPr>
          <p:nvPr/>
        </p:nvSpPr>
        <p:spPr bwMode="auto">
          <a:xfrm>
            <a:off x="3468960" y="1583216"/>
            <a:ext cx="5423520" cy="461664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Angstreduktion 	d </a:t>
            </a:r>
            <a:r>
              <a:rPr lang="de-DE" sz="14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Kooperatives Lernen</a:t>
            </a:r>
            <a:r>
              <a:rPr lang="de-DE" sz="14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Kleingruppenlernen</a:t>
            </a:r>
            <a:r>
              <a:rPr lang="de-DE" sz="14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Direkte Instruktion	</a:t>
            </a:r>
            <a:r>
              <a:rPr lang="de-DE" sz="1400" dirty="0" smtClean="0">
                <a:solidFill>
                  <a:srgbClr val="254061"/>
                </a:solidFill>
                <a:latin typeface="Linotype Syntax Com Regular" charset="0"/>
                <a:ea typeface="Arial" charset="0"/>
                <a:cs typeface="Arial" charset="0"/>
              </a:rPr>
              <a:t>d </a:t>
            </a:r>
            <a:r>
              <a:rPr lang="de-DE" sz="1400" dirty="0">
                <a:solidFill>
                  <a:srgbClr val="254061"/>
                </a:solidFill>
                <a:latin typeface="Linotype Syntax Com Regular" charset="0"/>
                <a:ea typeface="Arial" charset="0"/>
                <a:cs typeface="Arial" charset="0"/>
              </a:rPr>
              <a:t>= .</a:t>
            </a:r>
            <a:r>
              <a:rPr lang="de-DE" sz="14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Vokabel-/Wortschatzförderung	d = .67</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400" dirty="0" err="1" smtClean="0">
                <a:solidFill>
                  <a:srgbClr val="254061"/>
                </a:solidFill>
                <a:latin typeface="Linotype Syntax Com Regular" charset="0"/>
                <a:ea typeface="Arial" charset="0"/>
                <a:cs typeface="Arial" charset="0"/>
              </a:rPr>
              <a:t>Micro</a:t>
            </a:r>
            <a:r>
              <a:rPr lang="de-DE" sz="14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Formatives </a:t>
            </a:r>
            <a:r>
              <a:rPr lang="de-DE" sz="1400" dirty="0" err="1" smtClean="0">
                <a:solidFill>
                  <a:srgbClr val="254061"/>
                </a:solidFill>
                <a:latin typeface="Linotype Syntax Com Regular" charset="0"/>
                <a:ea typeface="Arial" charset="0"/>
                <a:cs typeface="Arial" charset="0"/>
              </a:rPr>
              <a:t>Assessment</a:t>
            </a:r>
            <a:r>
              <a:rPr lang="de-DE" sz="1400" dirty="0" smtClean="0">
                <a:solidFill>
                  <a:srgbClr val="254061"/>
                </a:solidFill>
                <a:latin typeface="Linotype Syntax Com Regular" charset="0"/>
                <a:ea typeface="Arial" charset="0"/>
                <a:cs typeface="Arial" charset="0"/>
              </a:rPr>
              <a:t>	d = .90</a:t>
            </a:r>
            <a:endParaRPr lang="de-DE" sz="1400" dirty="0">
              <a:solidFill>
                <a:srgbClr val="254061"/>
              </a:solidFill>
              <a:latin typeface="Linotype Syntax Com Regular" charset="0"/>
              <a:ea typeface="Arial" charset="0"/>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646232" y="3330704"/>
            <a:ext cx="1880902" cy="2671936"/>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3" name="Pfeil nach links 12"/>
          <p:cNvSpPr/>
          <p:nvPr/>
        </p:nvSpPr>
        <p:spPr>
          <a:xfrm>
            <a:off x="7524328" y="2060848"/>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4"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15" name="Pfeil nach links 14"/>
          <p:cNvSpPr/>
          <p:nvPr/>
        </p:nvSpPr>
        <p:spPr>
          <a:xfrm>
            <a:off x="7524328" y="2924944"/>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linds(horizont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blinds(horizontal)">
                                      <p:cBhvr>
                                        <p:cTn id="28" dur="500"/>
                                        <p:tgtEl>
                                          <p:spTgt spid="12">
                                            <p:txEl>
                                              <p:pRg st="1" end="1"/>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blinds(horizontal)">
                                      <p:cBhvr>
                                        <p:cTn id="31" dur="500"/>
                                        <p:tgtEl>
                                          <p:spTgt spid="12">
                                            <p:txEl>
                                              <p:pRg st="2" end="2"/>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blinds(horizontal)">
                                      <p:cBhvr>
                                        <p:cTn id="34" dur="500"/>
                                        <p:tgtEl>
                                          <p:spTgt spid="12">
                                            <p:txEl>
                                              <p:pRg st="3" end="3"/>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blinds(horizontal)">
                                      <p:cBhvr>
                                        <p:cTn id="37" dur="500"/>
                                        <p:tgtEl>
                                          <p:spTgt spid="12">
                                            <p:txEl>
                                              <p:pRg st="4" end="4"/>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blinds(horizontal)">
                                      <p:cBhvr>
                                        <p:cTn id="40" dur="500"/>
                                        <p:tgtEl>
                                          <p:spTgt spid="12">
                                            <p:txEl>
                                              <p:pRg st="5" end="5"/>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blinds(horizontal)">
                                      <p:cBhvr>
                                        <p:cTn id="43" dur="500"/>
                                        <p:tgtEl>
                                          <p:spTgt spid="12">
                                            <p:txEl>
                                              <p:pRg st="6" end="6"/>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blinds(horizontal)">
                                      <p:cBhvr>
                                        <p:cTn id="46" dur="500"/>
                                        <p:tgtEl>
                                          <p:spTgt spid="12">
                                            <p:txEl>
                                              <p:pRg st="7" end="7"/>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Effect transition="in" filter="blinds(horizontal)">
                                      <p:cBhvr>
                                        <p:cTn id="49" dur="500"/>
                                        <p:tgtEl>
                                          <p:spTgt spid="12">
                                            <p:txEl>
                                              <p:pRg st="8" end="8"/>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blinds(horizontal)">
                                      <p:cBhvr>
                                        <p:cTn id="52" dur="500"/>
                                        <p:tgtEl>
                                          <p:spTgt spid="12">
                                            <p:txEl>
                                              <p:pRg st="9" end="9"/>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
                                            <p:txEl>
                                              <p:pRg st="10" end="10"/>
                                            </p:txEl>
                                          </p:spTgt>
                                        </p:tgtEl>
                                        <p:attrNameLst>
                                          <p:attrName>style.visibility</p:attrName>
                                        </p:attrNameLst>
                                      </p:cBhvr>
                                      <p:to>
                                        <p:strVal val="visible"/>
                                      </p:to>
                                    </p:set>
                                    <p:animEffect transition="in" filter="blinds(horizontal)">
                                      <p:cBhvr>
                                        <p:cTn id="55" dur="500"/>
                                        <p:tgtEl>
                                          <p:spTgt spid="12">
                                            <p:txEl>
                                              <p:pRg st="10" end="10"/>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2">
                                            <p:txEl>
                                              <p:pRg st="11" end="11"/>
                                            </p:txEl>
                                          </p:spTgt>
                                        </p:tgtEl>
                                        <p:attrNameLst>
                                          <p:attrName>style.visibility</p:attrName>
                                        </p:attrNameLst>
                                      </p:cBhvr>
                                      <p:to>
                                        <p:strVal val="visible"/>
                                      </p:to>
                                    </p:set>
                                    <p:animEffect transition="in" filter="blinds(horizontal)">
                                      <p:cBhvr>
                                        <p:cTn id="58" dur="500"/>
                                        <p:tgtEl>
                                          <p:spTgt spid="12">
                                            <p:txEl>
                                              <p:pRg st="11" end="11"/>
                                            </p:txEl>
                                          </p:spTgt>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2">
                                            <p:txEl>
                                              <p:pRg st="12" end="12"/>
                                            </p:txEl>
                                          </p:spTgt>
                                        </p:tgtEl>
                                        <p:attrNameLst>
                                          <p:attrName>style.visibility</p:attrName>
                                        </p:attrNameLst>
                                      </p:cBhvr>
                                      <p:to>
                                        <p:strVal val="visible"/>
                                      </p:to>
                                    </p:set>
                                    <p:animEffect transition="in" filter="blinds(horizontal)">
                                      <p:cBhvr>
                                        <p:cTn id="61" dur="500"/>
                                        <p:tgtEl>
                                          <p:spTgt spid="12">
                                            <p:txEl>
                                              <p:pRg st="12" end="12"/>
                                            </p:txEl>
                                          </p:spTgt>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2">
                                            <p:txEl>
                                              <p:pRg st="13" end="13"/>
                                            </p:txEl>
                                          </p:spTgt>
                                        </p:tgtEl>
                                        <p:attrNameLst>
                                          <p:attrName>style.visibility</p:attrName>
                                        </p:attrNameLst>
                                      </p:cBhvr>
                                      <p:to>
                                        <p:strVal val="visible"/>
                                      </p:to>
                                    </p:set>
                                    <p:animEffect transition="in" filter="blinds(horizontal)">
                                      <p:cBhvr>
                                        <p:cTn id="64" dur="500"/>
                                        <p:tgtEl>
                                          <p:spTgt spid="12">
                                            <p:txEl>
                                              <p:pRg st="13" end="13"/>
                                            </p:txEl>
                                          </p:spTgt>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2">
                                            <p:txEl>
                                              <p:pRg st="14" end="14"/>
                                            </p:txEl>
                                          </p:spTgt>
                                        </p:tgtEl>
                                        <p:attrNameLst>
                                          <p:attrName>style.visibility</p:attrName>
                                        </p:attrNameLst>
                                      </p:cBhvr>
                                      <p:to>
                                        <p:strVal val="visible"/>
                                      </p:to>
                                    </p:set>
                                    <p:animEffect transition="in" filter="blinds(horizontal)">
                                      <p:cBhvr>
                                        <p:cTn id="67" dur="500"/>
                                        <p:tgtEl>
                                          <p:spTgt spid="12">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uiExpand="1" build="allAtOnce"/>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187624" y="5345506"/>
            <a:ext cx="684076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Umgehen mit Heterogenität</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
        <p:nvSpPr>
          <p:cNvPr id="7" name="Textfeld 6"/>
          <p:cNvSpPr txBox="1"/>
          <p:nvPr/>
        </p:nvSpPr>
        <p:spPr>
          <a:xfrm>
            <a:off x="899592" y="1908115"/>
            <a:ext cx="7330084" cy="4401205"/>
          </a:xfrm>
          <a:prstGeom prst="rect">
            <a:avLst/>
          </a:prstGeom>
          <a:noFill/>
        </p:spPr>
        <p:txBody>
          <a:bodyPr wrap="none" rtlCol="0">
            <a:spAutoFit/>
          </a:bodyPr>
          <a:lstStyle/>
          <a:p>
            <a:pPr>
              <a:spcAft>
                <a:spcPts val="600"/>
              </a:spcAft>
            </a:pPr>
            <a:r>
              <a:rPr lang="de-DE" sz="2000" dirty="0" smtClean="0">
                <a:solidFill>
                  <a:schemeClr val="tx2"/>
                </a:solidFill>
                <a:latin typeface="Verdana" pitchFamily="34" charset="0"/>
                <a:ea typeface="Verdana" pitchFamily="34" charset="0"/>
                <a:cs typeface="Verdana" pitchFamily="34" charset="0"/>
              </a:rPr>
              <a:t>Eigentlich hat jeder der Lernenden eigene bzw.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Lernvoraussetzungen, Motivationen, Schwächen und</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Stärken.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Aber: Individualisierung im Unterricht hat Grenzen.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Möglichkeiten: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Methodisch vielfältige Angebote / Lernsituationen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Förderung ausgewählter Kompetenzen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Zur </a:t>
            </a:r>
            <a:r>
              <a:rPr lang="de-DE" sz="2000" dirty="0" err="1" smtClean="0">
                <a:solidFill>
                  <a:schemeClr val="tx2"/>
                </a:solidFill>
                <a:latin typeface="Verdana" pitchFamily="34" charset="0"/>
                <a:ea typeface="Verdana" pitchFamily="34" charset="0"/>
                <a:cs typeface="Verdana" pitchFamily="34" charset="0"/>
              </a:rPr>
              <a:t>Verfügungstellen</a:t>
            </a:r>
            <a:r>
              <a:rPr lang="de-DE" sz="2000" dirty="0" smtClean="0">
                <a:solidFill>
                  <a:schemeClr val="tx2"/>
                </a:solidFill>
                <a:latin typeface="Verdana" pitchFamily="34" charset="0"/>
                <a:ea typeface="Verdana" pitchFamily="34" charset="0"/>
                <a:cs typeface="Verdana" pitchFamily="34" charset="0"/>
              </a:rPr>
              <a:t> von Hilfen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Differenzierung der Anforderungen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permanentes Feedback / </a:t>
            </a:r>
            <a:r>
              <a:rPr lang="de-DE" sz="2000" dirty="0" err="1" smtClean="0">
                <a:solidFill>
                  <a:schemeClr val="tx2"/>
                </a:solidFill>
                <a:latin typeface="Verdana" pitchFamily="34" charset="0"/>
                <a:ea typeface="Verdana" pitchFamily="34" charset="0"/>
                <a:cs typeface="Verdana" pitchFamily="34" charset="0"/>
              </a:rPr>
              <a:t>peer</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group</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feedback</a:t>
            </a:r>
            <a:r>
              <a:rPr lang="de-DE" sz="2000" dirty="0" smtClean="0">
                <a:solidFill>
                  <a:schemeClr val="tx2"/>
                </a:solidFill>
                <a:latin typeface="Verdana" pitchFamily="34" charset="0"/>
                <a:ea typeface="Verdana" pitchFamily="34" charset="0"/>
                <a:cs typeface="Verdana" pitchFamily="34" charset="0"/>
              </a:rP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Metakommunikation     </a:t>
            </a: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err="1" smtClean="0">
                <a:latin typeface="Verdana" pitchFamily="34" charset="0"/>
              </a:rPr>
              <a:t>MindManager</a:t>
            </a:r>
            <a:r>
              <a:rPr lang="de-DE" dirty="0" smtClean="0">
                <a:latin typeface="Verdana" pitchFamily="34" charset="0"/>
              </a:rPr>
              <a:t> Smart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9698" name="Picture 2"/>
          <p:cNvPicPr>
            <a:picLocks noChangeAspect="1" noChangeArrowheads="1"/>
          </p:cNvPicPr>
          <p:nvPr/>
        </p:nvPicPr>
        <p:blipFill>
          <a:blip r:embed="rId3" cstate="print"/>
          <a:srcRect/>
          <a:stretch>
            <a:fillRect/>
          </a:stretch>
        </p:blipFill>
        <p:spPr bwMode="auto">
          <a:xfrm>
            <a:off x="1227534" y="2081758"/>
            <a:ext cx="6800850" cy="3219450"/>
          </a:xfrm>
          <a:prstGeom prst="rect">
            <a:avLst/>
          </a:prstGeom>
          <a:noFill/>
          <a:ln w="9525">
            <a:noFill/>
            <a:miter lim="800000"/>
            <a:headEnd/>
            <a:tailEnd/>
          </a:ln>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err="1" smtClean="0">
                <a:latin typeface="Verdana" pitchFamily="34" charset="0"/>
              </a:rPr>
              <a:t>Cmap</a:t>
            </a:r>
            <a:r>
              <a:rPr lang="de-DE" dirty="0" smtClean="0">
                <a:latin typeface="Verdana" pitchFamily="34" charset="0"/>
              </a:rPr>
              <a:t>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1027" name="Picture 3" descr="D:\MW Test.jpg"/>
          <p:cNvPicPr>
            <a:picLocks noChangeAspect="1" noChangeArrowheads="1"/>
          </p:cNvPicPr>
          <p:nvPr/>
        </p:nvPicPr>
        <p:blipFill>
          <a:blip r:embed="rId3" cstate="print"/>
          <a:srcRect t="28540" b="28229"/>
          <a:stretch>
            <a:fillRect/>
          </a:stretch>
        </p:blipFill>
        <p:spPr bwMode="auto">
          <a:xfrm>
            <a:off x="455695" y="1556792"/>
            <a:ext cx="8292769" cy="482453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smtClean="0">
                <a:latin typeface="Verdana" pitchFamily="34" charset="0"/>
              </a:rPr>
              <a:t>Und jetzt an die 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864096" y="2024548"/>
            <a:ext cx="723629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Wählen Sie für Ihren Unterricht in den kommenden Wochen ein Thema aus, für das der Einsatz von Methoden-Werkzeugen sinnvoll erscheint</a:t>
            </a:r>
            <a:r>
              <a:rPr lang="de-DE" sz="2000" dirty="0" smtClean="0">
                <a:solidFill>
                  <a:srgbClr val="000000"/>
                </a:solidFill>
                <a:latin typeface="Verdana" pitchFamily="34" charset="0"/>
                <a:ea typeface="Verdana" pitchFamily="34" charset="0"/>
                <a:cs typeface="Verdana" pitchFamily="34" charset="0"/>
              </a:rPr>
              <a:t>, ggf. auch zur Wiederholung.</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Stellen Sie sich im Zusammenhang mit diesem Fachthema eine Unterrichtssituation vor, deren Umsetzung ein Methoden-Werkzeug gezielt unterstützt.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Erstellen sie das Arbeitsmaterial so, dass sie es sowohl hier in der Veranstaltung präsentieren als auch im Unterricht ausprobieren können.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smtClean="0">
                <a:latin typeface="Calibri" pitchFamily="34" charset="0"/>
              </a:rPr>
              <a:t>DS Kiew – Differenzieren (I) - Dr. L. Stäudel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188096" y="6248400"/>
            <a:ext cx="4328120" cy="457200"/>
          </a:xfrm>
        </p:spPr>
        <p:txBody>
          <a:bodyPr/>
          <a:lstStyle/>
          <a:p>
            <a:pPr>
              <a:defRPr/>
            </a:pPr>
            <a:r>
              <a:rPr lang="de-DE" sz="1050" dirty="0" smtClean="0">
                <a:solidFill>
                  <a:schemeClr val="bg1"/>
                </a:solidFill>
                <a:latin typeface="Verdana" pitchFamily="34" charset="0"/>
                <a:ea typeface="Verdana" pitchFamily="34" charset="0"/>
                <a:cs typeface="Verdana" pitchFamily="34" charset="0"/>
              </a:rPr>
              <a:t>DS Kiew – Differenzieren (I) - Dr. L. </a:t>
            </a:r>
            <a:r>
              <a:rPr lang="de-DE" sz="1050" dirty="0" err="1" smtClean="0">
                <a:solidFill>
                  <a:schemeClr val="bg1"/>
                </a:solidFill>
                <a:latin typeface="Verdana" pitchFamily="34" charset="0"/>
                <a:ea typeface="Verdana" pitchFamily="34" charset="0"/>
                <a:cs typeface="Verdana" pitchFamily="34" charset="0"/>
              </a:rPr>
              <a:t>Stäudel</a:t>
            </a:r>
            <a:r>
              <a:rPr lang="de-DE" sz="1050" dirty="0" smtClean="0">
                <a:solidFill>
                  <a:schemeClr val="bg1"/>
                </a:solidFill>
                <a:latin typeface="Verdana" pitchFamily="34" charset="0"/>
                <a:ea typeface="Verdana" pitchFamily="34" charset="0"/>
                <a:cs typeface="Verdana" pitchFamily="34" charset="0"/>
              </a:rPr>
              <a:t> - 01/2014</a:t>
            </a:r>
            <a:endParaRPr lang="de-DE" sz="1050" dirty="0">
              <a:solidFill>
                <a:schemeClr val="bg1"/>
              </a:solidFill>
              <a:latin typeface="Verdana" pitchFamily="34" charset="0"/>
              <a:ea typeface="Verdana" pitchFamily="34" charset="0"/>
              <a:cs typeface="Verdana" pitchFamily="34" charset="0"/>
            </a:endParaRPr>
          </a:p>
        </p:txBody>
      </p:sp>
      <p:sp>
        <p:nvSpPr>
          <p:cNvPr id="3" name="Textfeld 2"/>
          <p:cNvSpPr txBox="1"/>
          <p:nvPr/>
        </p:nvSpPr>
        <p:spPr>
          <a:xfrm>
            <a:off x="2267744" y="2924944"/>
            <a:ext cx="4442242" cy="769441"/>
          </a:xfrm>
          <a:prstGeom prst="rect">
            <a:avLst/>
          </a:prstGeom>
          <a:noFill/>
        </p:spPr>
        <p:txBody>
          <a:bodyPr wrap="none" rtlCol="0">
            <a:spAutoFit/>
          </a:bodyPr>
          <a:lstStyle/>
          <a:p>
            <a:r>
              <a:rPr lang="de-DE" sz="4400" dirty="0" smtClean="0">
                <a:solidFill>
                  <a:schemeClr val="bg1"/>
                </a:solidFill>
                <a:latin typeface="Verdana" pitchFamily="34" charset="0"/>
                <a:ea typeface="Verdana" pitchFamily="34" charset="0"/>
                <a:cs typeface="Verdana" pitchFamily="34" charset="0"/>
              </a:rPr>
              <a:t>… bis morgen !</a:t>
            </a:r>
            <a:endParaRPr lang="de-DE" dirty="0">
              <a:solidFill>
                <a:schemeClr val="bg1"/>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259632" y="4778102"/>
            <a:ext cx="684076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899592" y="1908115"/>
            <a:ext cx="7330084" cy="4478149"/>
          </a:xfrm>
          <a:prstGeom prst="rect">
            <a:avLst/>
          </a:prstGeom>
          <a:noFill/>
        </p:spPr>
        <p:txBody>
          <a:bodyPr wrap="none" rtlCol="0">
            <a:spAutoFit/>
          </a:bodyPr>
          <a:lstStyle/>
          <a:p>
            <a:pPr>
              <a:spcAft>
                <a:spcPts val="600"/>
              </a:spcAft>
            </a:pPr>
            <a:r>
              <a:rPr lang="de-DE" sz="2000" dirty="0" smtClean="0">
                <a:solidFill>
                  <a:schemeClr val="tx2"/>
                </a:solidFill>
                <a:latin typeface="Verdana" pitchFamily="34" charset="0"/>
                <a:ea typeface="Verdana" pitchFamily="34" charset="0"/>
                <a:cs typeface="Verdana" pitchFamily="34" charset="0"/>
              </a:rPr>
              <a:t>Eigentlich hat jeder der Lernenden eigene bzw.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Lernvoraussetzungen, Motivationen, Schwächen und</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Stärken.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Aber: Individualisierung im Unterricht hat Grenzen.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Möglichkeiten: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Methodisch vielfältige Angebote / Lernsituationen</a:t>
            </a:r>
          </a:p>
          <a:p>
            <a:pPr>
              <a:spcAft>
                <a:spcPts val="600"/>
              </a:spcAft>
            </a:pPr>
            <a:r>
              <a:rPr lang="de-DE" sz="2000" dirty="0" smtClean="0">
                <a:solidFill>
                  <a:schemeClr val="tx2"/>
                </a:solidFill>
                <a:latin typeface="Verdana" pitchFamily="34" charset="0"/>
                <a:ea typeface="Verdana" pitchFamily="34" charset="0"/>
                <a:cs typeface="Verdana" pitchFamily="34" charset="0"/>
              </a:rPr>
              <a:t>    -  Förderung ausgewählter Kompetenzen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Zur Verfügung stellen von Hilfen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Differenzierung der Anforderungen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permanentes Feedback / </a:t>
            </a:r>
            <a:r>
              <a:rPr lang="de-DE" sz="2000" dirty="0" err="1" smtClean="0">
                <a:solidFill>
                  <a:schemeClr val="tx2"/>
                </a:solidFill>
                <a:latin typeface="Verdana" pitchFamily="34" charset="0"/>
                <a:ea typeface="Verdana" pitchFamily="34" charset="0"/>
                <a:cs typeface="Verdana" pitchFamily="34" charset="0"/>
              </a:rPr>
              <a:t>peer</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group</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feedback</a:t>
            </a:r>
            <a:r>
              <a:rPr lang="de-DE" sz="2000" dirty="0" smtClean="0">
                <a:solidFill>
                  <a:schemeClr val="tx2"/>
                </a:solidFill>
                <a:latin typeface="Verdana" pitchFamily="34" charset="0"/>
                <a:ea typeface="Verdana" pitchFamily="34" charset="0"/>
                <a:cs typeface="Verdana" pitchFamily="34" charset="0"/>
              </a:rP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Metakommunikation     </a:t>
            </a: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Umgehen mit Heterogenität</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
        <p:nvSpPr>
          <p:cNvPr id="10" name="Textfeld 9"/>
          <p:cNvSpPr txBox="1"/>
          <p:nvPr/>
        </p:nvSpPr>
        <p:spPr>
          <a:xfrm>
            <a:off x="802671" y="1601684"/>
            <a:ext cx="7369729" cy="5283700"/>
          </a:xfrm>
          <a:prstGeom prst="rect">
            <a:avLst/>
          </a:prstGeom>
          <a:solidFill>
            <a:srgbClr val="FFE07D"/>
          </a:solidFill>
        </p:spPr>
        <p:txBody>
          <a:bodyPr wrap="none" lIns="432000" tIns="288000" rIns="432000" rtlCol="0">
            <a:spAutoFit/>
          </a:bodyPr>
          <a:lstStyle/>
          <a:p>
            <a:pPr>
              <a:lnSpc>
                <a:spcPct val="150000"/>
              </a:lnSpc>
            </a:pPr>
            <a:r>
              <a:rPr lang="de-DE" b="1" dirty="0" smtClean="0">
                <a:solidFill>
                  <a:srgbClr val="080808"/>
                </a:solidFill>
                <a:latin typeface="Verdana" pitchFamily="34" charset="0"/>
                <a:cs typeface="Times New Roman" pitchFamily="18" charset="0"/>
              </a:rPr>
              <a:t>Freitag Vormittag</a:t>
            </a:r>
            <a:br>
              <a:rPr lang="de-DE" b="1" dirty="0" smtClean="0">
                <a:solidFill>
                  <a:srgbClr val="080808"/>
                </a:solidFill>
                <a:latin typeface="Verdana" pitchFamily="34" charset="0"/>
                <a:cs typeface="Times New Roman" pitchFamily="18" charset="0"/>
              </a:rPr>
            </a:br>
            <a:r>
              <a:rPr lang="de-DE" dirty="0" smtClean="0">
                <a:solidFill>
                  <a:srgbClr val="080808"/>
                </a:solidFill>
                <a:latin typeface="Verdana" pitchFamily="34" charset="0"/>
                <a:cs typeface="Times New Roman" pitchFamily="18" charset="0"/>
              </a:rPr>
              <a:t/>
            </a:r>
            <a:br>
              <a:rPr lang="de-DE" dirty="0" smtClean="0">
                <a:solidFill>
                  <a:srgbClr val="080808"/>
                </a:solidFill>
                <a:latin typeface="Verdana" pitchFamily="34" charset="0"/>
                <a:cs typeface="Times New Roman" pitchFamily="18" charset="0"/>
              </a:rPr>
            </a:br>
            <a:r>
              <a:rPr lang="de-DE" dirty="0" smtClean="0">
                <a:solidFill>
                  <a:srgbClr val="080808"/>
                </a:solidFill>
                <a:latin typeface="Verdana" pitchFamily="34" charset="0"/>
                <a:cs typeface="Times New Roman" pitchFamily="18" charset="0"/>
              </a:rPr>
              <a:t>	Bereichsspezifische Lesefähigkeit</a:t>
            </a:r>
            <a:br>
              <a:rPr lang="de-DE" dirty="0" smtClean="0">
                <a:solidFill>
                  <a:srgbClr val="080808"/>
                </a:solidFill>
                <a:latin typeface="Verdana" pitchFamily="34" charset="0"/>
                <a:cs typeface="Times New Roman" pitchFamily="18" charset="0"/>
              </a:rPr>
            </a:br>
            <a:r>
              <a:rPr lang="de-DE" dirty="0" smtClean="0">
                <a:solidFill>
                  <a:srgbClr val="080808"/>
                </a:solidFill>
                <a:latin typeface="Verdana" pitchFamily="34" charset="0"/>
                <a:cs typeface="Times New Roman" pitchFamily="18" charset="0"/>
              </a:rPr>
              <a:t>	Fachsprache fördern</a:t>
            </a:r>
            <a:br>
              <a:rPr lang="de-DE" dirty="0" smtClean="0">
                <a:solidFill>
                  <a:srgbClr val="080808"/>
                </a:solidFill>
                <a:latin typeface="Verdana" pitchFamily="34" charset="0"/>
                <a:cs typeface="Times New Roman" pitchFamily="18" charset="0"/>
              </a:rPr>
            </a:br>
            <a:r>
              <a:rPr lang="de-DE" dirty="0" smtClean="0">
                <a:solidFill>
                  <a:srgbClr val="080808"/>
                </a:solidFill>
                <a:latin typeface="Verdana" pitchFamily="34" charset="0"/>
                <a:cs typeface="Times New Roman" pitchFamily="18" charset="0"/>
              </a:rPr>
              <a:t>	Übersetzen zwischen verschiedenen</a:t>
            </a:r>
            <a:br>
              <a:rPr lang="de-DE" dirty="0" smtClean="0">
                <a:solidFill>
                  <a:srgbClr val="080808"/>
                </a:solidFill>
                <a:latin typeface="Verdana" pitchFamily="34" charset="0"/>
                <a:cs typeface="Times New Roman" pitchFamily="18" charset="0"/>
              </a:rPr>
            </a:br>
            <a:r>
              <a:rPr lang="de-DE" dirty="0" smtClean="0">
                <a:solidFill>
                  <a:srgbClr val="080808"/>
                </a:solidFill>
                <a:latin typeface="Verdana" pitchFamily="34" charset="0"/>
                <a:cs typeface="Times New Roman" pitchFamily="18" charset="0"/>
              </a:rPr>
              <a:t>	Darstellungsformen</a:t>
            </a:r>
            <a:br>
              <a:rPr lang="de-DE" dirty="0" smtClean="0">
                <a:solidFill>
                  <a:srgbClr val="080808"/>
                </a:solidFill>
                <a:latin typeface="Verdana" pitchFamily="34" charset="0"/>
                <a:cs typeface="Times New Roman" pitchFamily="18" charset="0"/>
              </a:rPr>
            </a:br>
            <a:r>
              <a:rPr lang="de-DE" dirty="0" smtClean="0">
                <a:solidFill>
                  <a:srgbClr val="080808"/>
                </a:solidFill>
                <a:latin typeface="Verdana" pitchFamily="34" charset="0"/>
                <a:cs typeface="Times New Roman" pitchFamily="18" charset="0"/>
              </a:rPr>
              <a:t>	eigene Beispiele entwickeln </a:t>
            </a:r>
          </a:p>
          <a:p>
            <a:pPr>
              <a:lnSpc>
                <a:spcPct val="150000"/>
              </a:lnSpc>
            </a:pPr>
            <a:r>
              <a:rPr lang="de-DE" dirty="0" smtClean="0">
                <a:solidFill>
                  <a:srgbClr val="080808"/>
                </a:solidFill>
                <a:latin typeface="Verdana" pitchFamily="34" charset="0"/>
                <a:cs typeface="Times New Roman" pitchFamily="18" charset="0"/>
              </a:rPr>
              <a:t>	Austausch</a:t>
            </a:r>
          </a:p>
          <a:p>
            <a:endParaRPr lang="de-DE"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nSpc>
                <a:spcPct val="150000"/>
              </a:lnSpc>
            </a:pP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Bereichsspezifische Lesefähigkeit </a:t>
            </a:r>
            <a:br>
              <a:rPr lang="de-DE" sz="36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sz="36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fördern</a:t>
            </a:r>
            <a:endParaRPr lang="de-DE" sz="36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8" name="Grafik 7" descr="badewanne"/>
          <p:cNvPicPr/>
          <p:nvPr/>
        </p:nvPicPr>
        <p:blipFill>
          <a:blip r:embed="rId3" cstate="print"/>
          <a:srcRect/>
          <a:stretch>
            <a:fillRect/>
          </a:stretch>
        </p:blipFill>
        <p:spPr bwMode="auto">
          <a:xfrm>
            <a:off x="2555776" y="116632"/>
            <a:ext cx="3992290" cy="6482109"/>
          </a:xfrm>
          <a:prstGeom prst="rect">
            <a:avLst/>
          </a:prstGeom>
          <a:noFill/>
          <a:ln w="254000">
            <a:solidFill>
              <a:schemeClr val="bg1"/>
            </a:solid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32048" y="2138835"/>
            <a:ext cx="8532440" cy="3162373"/>
          </a:xfrm>
          <a:prstGeom prst="rect">
            <a:avLst/>
          </a:prstGeom>
          <a:noFill/>
          <a:ln w="9525">
            <a:noFill/>
            <a:miter lim="800000"/>
            <a:headEnd/>
            <a:tailEnd/>
          </a:ln>
        </p:spPr>
      </p:pic>
      <p:sp>
        <p:nvSpPr>
          <p:cNvPr id="10" name="Rechteck 9"/>
          <p:cNvSpPr/>
          <p:nvPr/>
        </p:nvSpPr>
        <p:spPr>
          <a:xfrm>
            <a:off x="1547664" y="836712"/>
            <a:ext cx="6840760" cy="523220"/>
          </a:xfrm>
          <a:prstGeom prst="rect">
            <a:avLst/>
          </a:prstGeom>
        </p:spPr>
        <p:txBody>
          <a:bodyPr wrap="square">
            <a:spAutoFit/>
          </a:bodyPr>
          <a:lstStyle/>
          <a:p>
            <a:r>
              <a:rPr lang="de-DE" sz="2800" dirty="0" smtClean="0">
                <a:latin typeface="Verdana" pitchFamily="34" charset="0"/>
                <a:ea typeface="Verdana" pitchFamily="34" charset="0"/>
                <a:cs typeface="Verdana" pitchFamily="34" charset="0"/>
              </a:rPr>
              <a:t>Fachsprache und Unterrichtssprache</a:t>
            </a:r>
            <a:endParaRPr lang="de-DE" sz="2800" dirty="0"/>
          </a:p>
        </p:txBody>
      </p:sp>
      <p:sp>
        <p:nvSpPr>
          <p:cNvPr id="11"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547664" y="2636912"/>
            <a:ext cx="6264696" cy="2554545"/>
          </a:xfrm>
          <a:prstGeom prst="rect">
            <a:avLst/>
          </a:prstGeom>
        </p:spPr>
        <p:txBody>
          <a:bodyPr wrap="square">
            <a:spAutoFit/>
          </a:bodyPr>
          <a:lstStyle/>
          <a:p>
            <a:r>
              <a:rPr lang="de-DE" sz="2000" dirty="0" smtClean="0">
                <a:latin typeface="Verdana" pitchFamily="34" charset="0"/>
                <a:ea typeface="Verdana" pitchFamily="34" charset="0"/>
                <a:cs typeface="Verdana" pitchFamily="34" charset="0"/>
              </a:rPr>
              <a:t>Wagenschein betont, dass der Lerngegenstand Fachsprache als „Sprache des Verstandenen“</a:t>
            </a:r>
          </a:p>
          <a:p>
            <a:r>
              <a:rPr lang="de-DE" sz="2000" dirty="0" smtClean="0">
                <a:latin typeface="Verdana" pitchFamily="34" charset="0"/>
                <a:ea typeface="Verdana" pitchFamily="34" charset="0"/>
                <a:cs typeface="Verdana" pitchFamily="34" charset="0"/>
              </a:rPr>
              <a:t>erst am Ende des Lernprozesses steht und sich im Unterricht sukzessive aus der „Sprache des</a:t>
            </a:r>
          </a:p>
          <a:p>
            <a:r>
              <a:rPr lang="de-DE" sz="2000" dirty="0" smtClean="0">
                <a:latin typeface="Verdana" pitchFamily="34" charset="0"/>
                <a:ea typeface="Verdana" pitchFamily="34" charset="0"/>
                <a:cs typeface="Verdana" pitchFamily="34" charset="0"/>
              </a:rPr>
              <a:t>Verstehens“ entwickelt. </a:t>
            </a:r>
          </a:p>
          <a:p>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Die „</a:t>
            </a:r>
            <a:r>
              <a:rPr lang="de-DE" sz="2000" dirty="0" err="1" smtClean="0">
                <a:latin typeface="Verdana" pitchFamily="34" charset="0"/>
                <a:ea typeface="Verdana" pitchFamily="34" charset="0"/>
                <a:cs typeface="Verdana" pitchFamily="34" charset="0"/>
              </a:rPr>
              <a:t>Verstehensbasis</a:t>
            </a:r>
            <a:r>
              <a:rPr lang="de-DE" sz="2000" dirty="0" smtClean="0">
                <a:latin typeface="Verdana" pitchFamily="34" charset="0"/>
                <a:ea typeface="Verdana" pitchFamily="34" charset="0"/>
                <a:cs typeface="Verdana" pitchFamily="34" charset="0"/>
              </a:rPr>
              <a:t>“ bildet für die Lernenden in der Regel die ihnen vertraute </a:t>
            </a:r>
            <a:r>
              <a:rPr lang="de-DE" sz="2000" i="1" dirty="0" smtClean="0">
                <a:latin typeface="Verdana" pitchFamily="34" charset="0"/>
                <a:ea typeface="Verdana" pitchFamily="34" charset="0"/>
                <a:cs typeface="Verdana" pitchFamily="34" charset="0"/>
              </a:rPr>
              <a:t>Alltagssprache.</a:t>
            </a:r>
            <a:endParaRPr lang="de-DE" sz="2000" dirty="0">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Fachsprache und Alltagssprache</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2400" dirty="0" smtClean="0">
                <a:latin typeface="Verdana" pitchFamily="34" charset="0"/>
                <a:ea typeface="Verdana" pitchFamily="34" charset="0"/>
                <a:cs typeface="Verdana" pitchFamily="34" charset="0"/>
              </a:rPr>
              <a:t>(M. Wagenschein)</a:t>
            </a:r>
            <a:endParaRPr lang="de-DE" dirty="0">
              <a:latin typeface="Verdana" pitchFamily="34" charset="0"/>
              <a:ea typeface="Verdana" pitchFamily="34" charset="0"/>
              <a:cs typeface="Verdana" pitchFamily="34" charset="0"/>
            </a:endParaRPr>
          </a:p>
        </p:txBody>
      </p:sp>
      <p:sp>
        <p:nvSpPr>
          <p:cNvPr id="11" name="Rechteck 10"/>
          <p:cNvSpPr/>
          <p:nvPr/>
        </p:nvSpPr>
        <p:spPr>
          <a:xfrm>
            <a:off x="1565920" y="2420888"/>
            <a:ext cx="6102424" cy="3180762"/>
          </a:xfrm>
          <a:prstGeom prst="rect">
            <a:avLst/>
          </a:prstGeom>
          <a:solidFill>
            <a:srgbClr val="FFFFCC"/>
          </a:solidFill>
          <a:effectLst>
            <a:outerShdw blurRad="571500" dist="38100" dir="2700000" sx="102000" sy="102000" algn="tl" rotWithShape="0">
              <a:prstClr val="black">
                <a:alpha val="40000"/>
              </a:prstClr>
            </a:outerShdw>
          </a:effectLst>
        </p:spPr>
        <p:txBody>
          <a:bodyPr wrap="square" lIns="540000" tIns="432000" rIns="540000" bIns="432000">
            <a:spAutoFit/>
          </a:bodyPr>
          <a:lstStyle/>
          <a:p>
            <a:pPr marL="365125" indent="-365125">
              <a:spcAft>
                <a:spcPts val="1200"/>
              </a:spcAft>
              <a:buFont typeface="Arial" pitchFamily="34" charset="0"/>
              <a:buChar char="•"/>
            </a:pPr>
            <a:r>
              <a:rPr lang="de-DE" sz="2800" dirty="0" smtClean="0">
                <a:latin typeface="Verdana" pitchFamily="34" charset="0"/>
                <a:ea typeface="Verdana" pitchFamily="34" charset="0"/>
                <a:cs typeface="Verdana" pitchFamily="34" charset="0"/>
              </a:rPr>
              <a:t>Die Alltagssprache ist die Sprache des Lernens,</a:t>
            </a:r>
          </a:p>
          <a:p>
            <a:pPr marL="365125" indent="-365125">
              <a:spcAft>
                <a:spcPts val="1200"/>
              </a:spcAft>
              <a:buFont typeface="Arial" pitchFamily="34" charset="0"/>
              <a:buChar char="•"/>
            </a:pPr>
            <a:r>
              <a:rPr lang="de-DE" sz="2800" dirty="0" smtClean="0">
                <a:latin typeface="Verdana" pitchFamily="34" charset="0"/>
                <a:ea typeface="Verdana" pitchFamily="34" charset="0"/>
                <a:cs typeface="Verdana" pitchFamily="34" charset="0"/>
              </a:rPr>
              <a:t>die Fachsprache ist die Sprache des Verstandenen.</a:t>
            </a:r>
          </a:p>
        </p:txBody>
      </p:sp>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548680"/>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Lesefähigkeit</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sp>
        <p:nvSpPr>
          <p:cNvPr id="11" name="Rechteck 10"/>
          <p:cNvSpPr/>
          <p:nvPr/>
        </p:nvSpPr>
        <p:spPr>
          <a:xfrm>
            <a:off x="3294112" y="2420888"/>
            <a:ext cx="5238328" cy="2246769"/>
          </a:xfrm>
          <a:prstGeom prst="rect">
            <a:avLst/>
          </a:prstGeom>
        </p:spPr>
        <p:txBody>
          <a:bodyPr wrap="square">
            <a:spAutoFit/>
          </a:bodyPr>
          <a:lstStyle/>
          <a:p>
            <a:pPr marL="365125" indent="-365125">
              <a:spcAft>
                <a:spcPts val="1200"/>
              </a:spcAft>
              <a:buFont typeface="Arial" pitchFamily="34" charset="0"/>
              <a:buChar char="•"/>
            </a:pPr>
            <a:r>
              <a:rPr lang="de-DE" dirty="0" smtClean="0">
                <a:latin typeface="Verdana" pitchFamily="34" charset="0"/>
                <a:ea typeface="Verdana" pitchFamily="34" charset="0"/>
                <a:cs typeface="Verdana" pitchFamily="34" charset="0"/>
              </a:rPr>
              <a:t>Informationen suchen und extrahieren </a:t>
            </a:r>
          </a:p>
          <a:p>
            <a:pPr marL="365125" indent="-365125">
              <a:spcAft>
                <a:spcPts val="1200"/>
              </a:spcAft>
              <a:buFont typeface="Arial" pitchFamily="34" charset="0"/>
              <a:buChar char="•"/>
            </a:pPr>
            <a:r>
              <a:rPr lang="de-DE" dirty="0" smtClean="0">
                <a:latin typeface="Verdana" pitchFamily="34" charset="0"/>
                <a:ea typeface="Verdana" pitchFamily="34" charset="0"/>
                <a:cs typeface="Verdana" pitchFamily="34" charset="0"/>
              </a:rPr>
              <a:t>textbezogen kombinieren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und interpretieren </a:t>
            </a:r>
          </a:p>
          <a:p>
            <a:pPr marL="365125" indent="-365125">
              <a:spcAft>
                <a:spcPts val="1200"/>
              </a:spcAft>
              <a:buFont typeface="Arial" pitchFamily="34" charset="0"/>
              <a:buChar char="•"/>
            </a:pPr>
            <a:r>
              <a:rPr lang="de-DE" dirty="0" smtClean="0">
                <a:latin typeface="Verdana" pitchFamily="34" charset="0"/>
                <a:ea typeface="Verdana" pitchFamily="34" charset="0"/>
                <a:cs typeface="Verdana" pitchFamily="34" charset="0"/>
              </a:rPr>
              <a:t>reflektieren und bewerten</a:t>
            </a:r>
            <a:endParaRPr lang="de-DE" dirty="0">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827584" y="1562100"/>
            <a:ext cx="2109492" cy="2082924"/>
          </a:xfrm>
          <a:prstGeom prst="rect">
            <a:avLst/>
          </a:prstGeom>
          <a:noFill/>
          <a:ln w="9525">
            <a:noFill/>
            <a:miter lim="800000"/>
            <a:headEnd/>
            <a:tailEnd/>
          </a:ln>
        </p:spPr>
      </p:pic>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Bereichsspezifische Lesefähigkeit</a:t>
            </a:r>
          </a:p>
        </p:txBody>
      </p:sp>
      <p:sp>
        <p:nvSpPr>
          <p:cNvPr id="3" name="Inhaltsplatzhalter 2"/>
          <p:cNvSpPr>
            <a:spLocks noGrp="1"/>
          </p:cNvSpPr>
          <p:nvPr>
            <p:ph idx="1"/>
          </p:nvPr>
        </p:nvSpPr>
        <p:spPr>
          <a:xfrm>
            <a:off x="1979712" y="1628800"/>
            <a:ext cx="5043487" cy="4759325"/>
          </a:xfrm>
        </p:spPr>
        <p:txBody>
          <a:bodyPr/>
          <a:lstStyle/>
          <a:p>
            <a:pPr eaLnBrk="1" hangingPunct="1"/>
            <a:r>
              <a:rPr lang="de-DE" sz="2000" dirty="0" smtClean="0">
                <a:latin typeface="Verdana" pitchFamily="34" charset="0"/>
                <a:ea typeface="Verdana" pitchFamily="34" charset="0"/>
                <a:cs typeface="Verdana" pitchFamily="34" charset="0"/>
              </a:rPr>
              <a:t>ist eine Aufgabe für die gesamte naturwissenschaftliche Fachschaft</a:t>
            </a:r>
          </a:p>
          <a:p>
            <a:pPr eaLnBrk="1" hangingPunct="1"/>
            <a:r>
              <a:rPr lang="de-DE" sz="2000" dirty="0" smtClean="0">
                <a:latin typeface="Verdana" pitchFamily="34" charset="0"/>
                <a:ea typeface="Verdana" pitchFamily="34" charset="0"/>
                <a:cs typeface="Verdana" pitchFamily="34" charset="0"/>
              </a:rPr>
              <a:t>muss systematisch entwickelt werden</a:t>
            </a:r>
          </a:p>
        </p:txBody>
      </p:sp>
      <p:pic>
        <p:nvPicPr>
          <p:cNvPr id="12" name="Picture 4"/>
          <p:cNvPicPr>
            <a:picLocks noChangeAspect="1" noChangeArrowheads="1"/>
          </p:cNvPicPr>
          <p:nvPr/>
        </p:nvPicPr>
        <p:blipFill>
          <a:blip r:embed="rId3" cstate="print"/>
          <a:srcRect/>
          <a:stretch>
            <a:fillRect/>
          </a:stretch>
        </p:blipFill>
        <p:spPr bwMode="auto">
          <a:xfrm>
            <a:off x="1525588" y="1055688"/>
            <a:ext cx="6097587" cy="5140325"/>
          </a:xfrm>
          <a:prstGeom prst="rect">
            <a:avLst/>
          </a:prstGeom>
          <a:noFill/>
          <a:ln w="9525">
            <a:noFill/>
            <a:miter lim="800000"/>
            <a:headEnd/>
            <a:tailEnd/>
          </a:ln>
          <a:effectLst>
            <a:outerShdw blurRad="342900" sx="113000" sy="113000" algn="ctr" rotWithShape="0">
              <a:prstClr val="black">
                <a:alpha val="40000"/>
              </a:prstClr>
            </a:outerShdw>
          </a:effectLst>
        </p:spPr>
      </p:pic>
      <p:sp>
        <p:nvSpPr>
          <p:cNvPr id="13" name="Oval 5"/>
          <p:cNvSpPr>
            <a:spLocks noChangeArrowheads="1"/>
          </p:cNvSpPr>
          <p:nvPr/>
        </p:nvSpPr>
        <p:spPr bwMode="auto">
          <a:xfrm>
            <a:off x="4419600" y="2743200"/>
            <a:ext cx="381000" cy="381000"/>
          </a:xfrm>
          <a:prstGeom prst="ellipse">
            <a:avLst/>
          </a:prstGeom>
          <a:noFill/>
          <a:ln w="38100">
            <a:solidFill>
              <a:srgbClr val="FF0000"/>
            </a:solidFill>
            <a:round/>
            <a:headEnd/>
            <a:tailEnd/>
          </a:ln>
        </p:spPr>
        <p:txBody>
          <a:bodyPr wrap="none" anchor="ctr"/>
          <a:lstStyle/>
          <a:p>
            <a:endParaRPr lang="de-DE"/>
          </a:p>
        </p:txBody>
      </p:sp>
      <p:sp>
        <p:nvSpPr>
          <p:cNvPr id="14" name="Oval 6"/>
          <p:cNvSpPr>
            <a:spLocks noChangeArrowheads="1"/>
          </p:cNvSpPr>
          <p:nvPr/>
        </p:nvSpPr>
        <p:spPr bwMode="auto">
          <a:xfrm>
            <a:off x="2635250" y="4314825"/>
            <a:ext cx="381000" cy="381000"/>
          </a:xfrm>
          <a:prstGeom prst="ellipse">
            <a:avLst/>
          </a:prstGeom>
          <a:noFill/>
          <a:ln w="38100">
            <a:solidFill>
              <a:srgbClr val="FF0000"/>
            </a:solidFill>
            <a:round/>
            <a:headEnd/>
            <a:tailEnd/>
          </a:ln>
        </p:spPr>
        <p:txBody>
          <a:bodyPr wrap="none" anchor="ctr"/>
          <a:lstStyle/>
          <a:p>
            <a:endParaRPr lang="de-DE"/>
          </a:p>
        </p:txBody>
      </p:sp>
      <p:sp>
        <p:nvSpPr>
          <p:cNvPr id="15" name="Oval 7"/>
          <p:cNvSpPr>
            <a:spLocks noChangeArrowheads="1"/>
          </p:cNvSpPr>
          <p:nvPr/>
        </p:nvSpPr>
        <p:spPr bwMode="auto">
          <a:xfrm>
            <a:off x="4876800" y="4162425"/>
            <a:ext cx="381000" cy="381000"/>
          </a:xfrm>
          <a:prstGeom prst="ellipse">
            <a:avLst/>
          </a:prstGeom>
          <a:noFill/>
          <a:ln w="38100">
            <a:solidFill>
              <a:srgbClr val="FF0000"/>
            </a:solidFill>
            <a:round/>
            <a:headEnd/>
            <a:tailEnd/>
          </a:ln>
        </p:spPr>
        <p:txBody>
          <a:bodyPr wrap="none" anchor="ctr"/>
          <a:lstStyle/>
          <a:p>
            <a:endParaRPr lang="de-DE"/>
          </a:p>
        </p:txBody>
      </p:sp>
      <p:sp>
        <p:nvSpPr>
          <p:cNvPr id="16" name="Line 8"/>
          <p:cNvSpPr>
            <a:spLocks noChangeShapeType="1"/>
          </p:cNvSpPr>
          <p:nvPr/>
        </p:nvSpPr>
        <p:spPr bwMode="auto">
          <a:xfrm>
            <a:off x="2590800" y="3048000"/>
            <a:ext cx="4038600" cy="0"/>
          </a:xfrm>
          <a:prstGeom prst="line">
            <a:avLst/>
          </a:prstGeom>
          <a:noFill/>
          <a:ln w="38100">
            <a:solidFill>
              <a:srgbClr val="FF0000"/>
            </a:solidFill>
            <a:round/>
            <a:headEnd/>
            <a:tailEnd/>
          </a:ln>
        </p:spPr>
        <p:txBody>
          <a:bodyPr/>
          <a:lstStyle/>
          <a:p>
            <a:endParaRPr lang="de-DE"/>
          </a:p>
        </p:txBody>
      </p:sp>
      <p:sp>
        <p:nvSpPr>
          <p:cNvPr id="17" name="Line 9"/>
          <p:cNvSpPr>
            <a:spLocks noChangeShapeType="1"/>
          </p:cNvSpPr>
          <p:nvPr/>
        </p:nvSpPr>
        <p:spPr bwMode="auto">
          <a:xfrm flipV="1">
            <a:off x="3352800" y="3048000"/>
            <a:ext cx="3276600" cy="2362200"/>
          </a:xfrm>
          <a:prstGeom prst="line">
            <a:avLst/>
          </a:prstGeom>
          <a:noFill/>
          <a:ln w="38100">
            <a:solidFill>
              <a:srgbClr val="FF0000"/>
            </a:solidFill>
            <a:round/>
            <a:headEnd/>
            <a:tailEnd/>
          </a:ln>
        </p:spPr>
        <p:txBody>
          <a:bodyPr/>
          <a:lstStyle/>
          <a:p>
            <a:endParaRPr lang="de-DE"/>
          </a:p>
        </p:txBody>
      </p:sp>
      <p:sp>
        <p:nvSpPr>
          <p:cNvPr id="18" name="Line 10"/>
          <p:cNvSpPr>
            <a:spLocks noChangeShapeType="1"/>
          </p:cNvSpPr>
          <p:nvPr/>
        </p:nvSpPr>
        <p:spPr bwMode="auto">
          <a:xfrm>
            <a:off x="2590800" y="3048000"/>
            <a:ext cx="762000" cy="2362200"/>
          </a:xfrm>
          <a:prstGeom prst="line">
            <a:avLst/>
          </a:prstGeom>
          <a:noFill/>
          <a:ln w="38100">
            <a:solidFill>
              <a:srgbClr val="FF0000"/>
            </a:solidFill>
            <a:round/>
            <a:headEnd/>
            <a:tailEnd/>
          </a:ln>
        </p:spPr>
        <p:txBody>
          <a:bodyPr/>
          <a:lstStyle/>
          <a:p>
            <a:endParaRPr lang="de-DE"/>
          </a:p>
        </p:txBody>
      </p:sp>
      <p:sp>
        <p:nvSpPr>
          <p:cNvPr id="19" name="Oval 11"/>
          <p:cNvSpPr>
            <a:spLocks noChangeArrowheads="1"/>
          </p:cNvSpPr>
          <p:nvPr/>
        </p:nvSpPr>
        <p:spPr bwMode="auto">
          <a:xfrm>
            <a:off x="3962400" y="1295400"/>
            <a:ext cx="1219200" cy="381000"/>
          </a:xfrm>
          <a:prstGeom prst="ellipse">
            <a:avLst/>
          </a:prstGeom>
          <a:noFill/>
          <a:ln w="38100">
            <a:solidFill>
              <a:srgbClr val="000080"/>
            </a:solidFill>
            <a:round/>
            <a:headEnd/>
            <a:tailEnd/>
          </a:ln>
        </p:spPr>
        <p:txBody>
          <a:bodyPr wrap="none" anchor="ctr"/>
          <a:lstStyle/>
          <a:p>
            <a:endParaRPr lang="de-DE"/>
          </a:p>
        </p:txBody>
      </p:sp>
      <p:sp>
        <p:nvSpPr>
          <p:cNvPr id="20" name="Oval 12"/>
          <p:cNvSpPr>
            <a:spLocks noChangeArrowheads="1"/>
          </p:cNvSpPr>
          <p:nvPr/>
        </p:nvSpPr>
        <p:spPr bwMode="auto">
          <a:xfrm>
            <a:off x="5257800" y="5638800"/>
            <a:ext cx="1219200" cy="381000"/>
          </a:xfrm>
          <a:prstGeom prst="ellipse">
            <a:avLst/>
          </a:prstGeom>
          <a:noFill/>
          <a:ln w="38100">
            <a:solidFill>
              <a:srgbClr val="000080"/>
            </a:solidFill>
            <a:round/>
            <a:headEnd/>
            <a:tailEnd/>
          </a:ln>
        </p:spPr>
        <p:txBody>
          <a:bodyPr wrap="none" anchor="ctr"/>
          <a:lstStyle/>
          <a:p>
            <a:endParaRPr lang="de-DE"/>
          </a:p>
        </p:txBody>
      </p:sp>
      <p:pic>
        <p:nvPicPr>
          <p:cNvPr id="21"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3"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ox(i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out)">
                                      <p:cBhvr>
                                        <p:cTn id="44" dur="500"/>
                                        <p:tgtEl>
                                          <p:spTgt spid="19"/>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ou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Ballon"/>
          <p:cNvPicPr>
            <a:picLocks noChangeAspect="1" noChangeArrowheads="1"/>
          </p:cNvPicPr>
          <p:nvPr/>
        </p:nvPicPr>
        <p:blipFill>
          <a:blip r:embed="rId3" cstate="print"/>
          <a:srcRect/>
          <a:stretch>
            <a:fillRect/>
          </a:stretch>
        </p:blipFill>
        <p:spPr bwMode="auto">
          <a:xfrm>
            <a:off x="2411760" y="723900"/>
            <a:ext cx="4060825" cy="5410200"/>
          </a:xfrm>
          <a:prstGeom prst="rect">
            <a:avLst/>
          </a:prstGeom>
          <a:noFill/>
          <a:ln w="254000">
            <a:solidFill>
              <a:schemeClr val="bg1">
                <a:lumMod val="75000"/>
              </a:schemeClr>
            </a:solidFill>
            <a:miter lim="800000"/>
            <a:headEnd/>
            <a:tailEnd/>
          </a:ln>
        </p:spPr>
      </p:pic>
      <p:pic>
        <p:nvPicPr>
          <p:cNvPr id="13"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6" name="Textfeld 15"/>
          <p:cNvSpPr txBox="1"/>
          <p:nvPr/>
        </p:nvSpPr>
        <p:spPr>
          <a:xfrm>
            <a:off x="198658" y="2579420"/>
            <a:ext cx="2501134" cy="1815882"/>
          </a:xfrm>
          <a:prstGeom prst="rect">
            <a:avLst/>
          </a:prstGeom>
          <a:solidFill>
            <a:srgbClr val="FFC000">
              <a:alpha val="80000"/>
            </a:srgbClr>
          </a:solidFill>
          <a:effectLst>
            <a:outerShdw blurRad="165100" dist="127000" dir="3300000" sx="105000" sy="105000" algn="tl" rotWithShape="0">
              <a:prstClr val="black">
                <a:alpha val="40000"/>
              </a:prstClr>
            </a:outerShdw>
          </a:effectLst>
        </p:spPr>
        <p:txBody>
          <a:bodyPr wrap="none" rtlCol="0">
            <a:spAutoFit/>
          </a:bodyPr>
          <a:lstStyle/>
          <a:p>
            <a:r>
              <a:rPr lang="de-DE" sz="2800" dirty="0" smtClean="0">
                <a:latin typeface="Verdana" pitchFamily="34" charset="0"/>
                <a:ea typeface="Verdana" pitchFamily="34" charset="0"/>
                <a:cs typeface="Verdana" pitchFamily="34" charset="0"/>
              </a:rPr>
              <a:t>Wie groß ist</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das Volumen</a:t>
            </a:r>
          </a:p>
          <a:p>
            <a:r>
              <a:rPr lang="de-DE" sz="2800" dirty="0" smtClean="0">
                <a:latin typeface="Verdana" pitchFamily="34" charset="0"/>
                <a:ea typeface="Verdana" pitchFamily="34" charset="0"/>
                <a:cs typeface="Verdana" pitchFamily="34" charset="0"/>
              </a:rPr>
              <a:t>des Ballons</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ungefähr? </a:t>
            </a:r>
          </a:p>
        </p:txBody>
      </p:sp>
      <p:sp>
        <p:nvSpPr>
          <p:cNvPr id="22"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Bereichsspezifische Lesefähigkeit</a:t>
            </a:r>
          </a:p>
        </p:txBody>
      </p:sp>
      <p:sp>
        <p:nvSpPr>
          <p:cNvPr id="3" name="Inhaltsplatzhalter 2"/>
          <p:cNvSpPr>
            <a:spLocks noGrp="1"/>
          </p:cNvSpPr>
          <p:nvPr>
            <p:ph idx="1"/>
          </p:nvPr>
        </p:nvSpPr>
        <p:spPr>
          <a:xfrm>
            <a:off x="1979712" y="1628800"/>
            <a:ext cx="5472608" cy="4759325"/>
          </a:xfrm>
        </p:spPr>
        <p:txBody>
          <a:bodyPr/>
          <a:lstStyle/>
          <a:p>
            <a:pPr eaLnBrk="1" hangingPunct="1"/>
            <a:r>
              <a:rPr lang="de-DE" sz="2000" dirty="0" smtClean="0">
                <a:latin typeface="Verdana" pitchFamily="34" charset="0"/>
                <a:ea typeface="Verdana" pitchFamily="34" charset="0"/>
                <a:cs typeface="Verdana" pitchFamily="34" charset="0"/>
              </a:rPr>
              <a:t>betrifft neben Sach- und Fach-Texten mit charakteristischer Struktur … </a:t>
            </a:r>
          </a:p>
          <a:p>
            <a:pPr eaLnBrk="1" hangingPunct="1"/>
            <a:r>
              <a:rPr lang="de-DE" sz="2000" dirty="0" smtClean="0">
                <a:latin typeface="Verdana" pitchFamily="34" charset="0"/>
                <a:ea typeface="Verdana" pitchFamily="34" charset="0"/>
                <a:cs typeface="Verdana" pitchFamily="34" charset="0"/>
              </a:rPr>
              <a:t>… auch</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Abbildungen/Fotos</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Skizzen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Formeln (</a:t>
            </a:r>
            <a:r>
              <a:rPr lang="de-DE" sz="2000" dirty="0" err="1" smtClean="0">
                <a:latin typeface="Verdana" pitchFamily="34" charset="0"/>
                <a:ea typeface="Verdana" pitchFamily="34" charset="0"/>
                <a:cs typeface="Verdana" pitchFamily="34" charset="0"/>
              </a:rPr>
              <a:t>mathemat</a:t>
            </a:r>
            <a:r>
              <a:rPr lang="de-DE" sz="2000" dirty="0" smtClean="0">
                <a:latin typeface="Verdana" pitchFamily="34" charset="0"/>
                <a:ea typeface="Verdana" pitchFamily="34" charset="0"/>
                <a:cs typeface="Verdana" pitchFamily="34" charset="0"/>
              </a:rPr>
              <a:t>. / chemische)</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modellhafte Darstellungen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und im Kern die Bedeutung von Begriffen</a:t>
            </a:r>
          </a:p>
        </p:txBody>
      </p:sp>
      <p:pic>
        <p:nvPicPr>
          <p:cNvPr id="21"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WS </a:t>
            </a:r>
            <a:r>
              <a:rPr lang="de-DE" dirty="0" err="1" smtClean="0">
                <a:solidFill>
                  <a:schemeClr val="bg1">
                    <a:lumMod val="65000"/>
                  </a:schemeClr>
                </a:solidFill>
                <a:latin typeface="Verdana" pitchFamily="34" charset="0"/>
                <a:ea typeface="Verdana" pitchFamily="34" charset="0"/>
                <a:cs typeface="Verdana" pitchFamily="34" charset="0"/>
              </a:rPr>
              <a:t>Ber.-spez</a:t>
            </a:r>
            <a:r>
              <a:rPr lang="de-DE" dirty="0" smtClean="0">
                <a:solidFill>
                  <a:schemeClr val="bg1">
                    <a:lumMod val="65000"/>
                  </a:schemeClr>
                </a:solidFill>
                <a:latin typeface="Verdana" pitchFamily="34" charset="0"/>
                <a:ea typeface="Verdana" pitchFamily="34" charset="0"/>
                <a:cs typeface="Verdana" pitchFamily="34" charset="0"/>
              </a:rPr>
              <a:t>. </a:t>
            </a:r>
            <a:r>
              <a:rPr lang="de-DE" dirty="0" err="1" smtClean="0">
                <a:solidFill>
                  <a:schemeClr val="bg1">
                    <a:lumMod val="65000"/>
                  </a:schemeClr>
                </a:solidFill>
                <a:latin typeface="Verdana" pitchFamily="34" charset="0"/>
                <a:ea typeface="Verdana" pitchFamily="34" charset="0"/>
                <a:cs typeface="Verdana" pitchFamily="34" charset="0"/>
              </a:rPr>
              <a:t>Lesef</a:t>
            </a:r>
            <a:r>
              <a:rPr lang="de-DE" dirty="0" smtClean="0">
                <a:solidFill>
                  <a:schemeClr val="bg1">
                    <a:lumMod val="65000"/>
                  </a:schemeClr>
                </a:solidFill>
                <a:latin typeface="Verdana" pitchFamily="34" charset="0"/>
                <a:ea typeface="Verdana" pitchFamily="34" charset="0"/>
                <a:cs typeface="Verdana" pitchFamily="34" charset="0"/>
              </a:rPr>
              <a:t>.  Kassel  23.01.2014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CC"/>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r>
            </a:tbl>
          </a:graphicData>
        </a:graphic>
      </p:graphicFrame>
      <p:sp>
        <p:nvSpPr>
          <p:cNvPr id="7" name="Textfeld 6"/>
          <p:cNvSpPr txBox="1"/>
          <p:nvPr/>
        </p:nvSpPr>
        <p:spPr>
          <a:xfrm>
            <a:off x="1121607" y="5157192"/>
            <a:ext cx="1866217" cy="338554"/>
          </a:xfrm>
          <a:prstGeom prst="rect">
            <a:avLst/>
          </a:prstGeom>
          <a:solidFill>
            <a:srgbClr val="FFFF00"/>
          </a:solidFill>
          <a:ln w="82550">
            <a:solidFill>
              <a:srgbClr val="FFC000"/>
            </a:solidFill>
          </a:ln>
        </p:spPr>
        <p:txBody>
          <a:bodyPr wrap="none" rtlCol="0">
            <a:spAutoFit/>
          </a:bodyPr>
          <a:lstStyle/>
          <a:p>
            <a:r>
              <a:rPr lang="de-DE" sz="1600" dirty="0" smtClean="0">
                <a:latin typeface="Verdana" pitchFamily="34" charset="0"/>
                <a:ea typeface="Verdana" pitchFamily="34" charset="0"/>
                <a:cs typeface="Verdana" pitchFamily="34" charset="0"/>
              </a:rPr>
              <a:t>Bildergeschichte</a:t>
            </a:r>
            <a:endParaRPr lang="de-DE" sz="2000" dirty="0">
              <a:latin typeface="Verdana" pitchFamily="34" charset="0"/>
              <a:ea typeface="Verdana" pitchFamily="34" charset="0"/>
              <a:cs typeface="Verdana" pitchFamily="34" charset="0"/>
            </a:endParaRPr>
          </a:p>
        </p:txBody>
      </p:sp>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feld 5"/>
          <p:cNvSpPr txBox="1">
            <a:spLocks noChangeArrowheads="1"/>
          </p:cNvSpPr>
          <p:nvPr/>
        </p:nvSpPr>
        <p:spPr bwMode="auto">
          <a:xfrm>
            <a:off x="2601913" y="642938"/>
            <a:ext cx="4041775" cy="646112"/>
          </a:xfrm>
          <a:prstGeom prst="rect">
            <a:avLst/>
          </a:prstGeom>
          <a:noFill/>
          <a:ln w="9525">
            <a:noFill/>
            <a:miter lim="800000"/>
            <a:headEnd/>
            <a:tailEnd/>
          </a:ln>
        </p:spPr>
        <p:txBody>
          <a:bodyPr wrap="none">
            <a:spAutoFit/>
          </a:bodyPr>
          <a:lstStyle/>
          <a:p>
            <a:r>
              <a:rPr lang="de-DE" sz="3600">
                <a:latin typeface="Verdana" pitchFamily="34" charset="0"/>
              </a:rPr>
              <a:t>Bildergeschichte</a:t>
            </a:r>
            <a:r>
              <a:rPr lang="de-DE"/>
              <a:t> </a:t>
            </a:r>
          </a:p>
        </p:txBody>
      </p:sp>
      <p:pic>
        <p:nvPicPr>
          <p:cNvPr id="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 name="Picture 3"/>
          <p:cNvPicPr>
            <a:picLocks noChangeAspect="1" noChangeArrowheads="1"/>
          </p:cNvPicPr>
          <p:nvPr/>
        </p:nvPicPr>
        <p:blipFill>
          <a:blip r:embed="rId3" cstate="print"/>
          <a:srcRect/>
          <a:stretch>
            <a:fillRect/>
          </a:stretch>
        </p:blipFill>
        <p:spPr bwMode="auto">
          <a:xfrm>
            <a:off x="2987824" y="1340768"/>
            <a:ext cx="1638300" cy="4152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71600" y="1824955"/>
            <a:ext cx="1619250" cy="4124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092280" y="1412776"/>
            <a:ext cx="1619250" cy="413385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932040" y="1877913"/>
            <a:ext cx="1638300" cy="4143375"/>
          </a:xfrm>
          <a:prstGeom prst="rect">
            <a:avLst/>
          </a:prstGeom>
          <a:noFill/>
          <a:ln w="9525">
            <a:noFill/>
            <a:miter lim="800000"/>
            <a:headEnd/>
            <a:tailEnd/>
          </a:ln>
        </p:spPr>
      </p:pic>
      <p:sp>
        <p:nvSpPr>
          <p:cNvPr id="10"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CC"/>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r>
            </a:tbl>
          </a:graphicData>
        </a:graphic>
      </p:graphicFrame>
      <p:sp>
        <p:nvSpPr>
          <p:cNvPr id="7" name="Textfeld 6"/>
          <p:cNvSpPr txBox="1"/>
          <p:nvPr/>
        </p:nvSpPr>
        <p:spPr>
          <a:xfrm>
            <a:off x="1115616" y="3933056"/>
            <a:ext cx="1797287" cy="338554"/>
          </a:xfrm>
          <a:prstGeom prst="rect">
            <a:avLst/>
          </a:prstGeom>
          <a:solidFill>
            <a:srgbClr val="FFFF00"/>
          </a:solidFill>
          <a:ln w="82550">
            <a:solidFill>
              <a:srgbClr val="FFC000"/>
            </a:solidFill>
          </a:ln>
        </p:spPr>
        <p:txBody>
          <a:bodyPr wrap="none" rtlCol="0">
            <a:spAutoFit/>
          </a:bodyPr>
          <a:lstStyle/>
          <a:p>
            <a:r>
              <a:rPr lang="de-DE" sz="1600" dirty="0" smtClean="0">
                <a:latin typeface="Verdana" pitchFamily="34" charset="0"/>
                <a:ea typeface="Verdana" pitchFamily="34" charset="0"/>
                <a:cs typeface="Verdana" pitchFamily="34" charset="0"/>
              </a:rPr>
              <a:t>   Satzmuster   </a:t>
            </a:r>
            <a:endParaRPr lang="de-DE" sz="2000" dirty="0">
              <a:latin typeface="Verdana" pitchFamily="34" charset="0"/>
              <a:ea typeface="Verdana" pitchFamily="34" charset="0"/>
              <a:cs typeface="Verdana" pitchFamily="34" charset="0"/>
            </a:endParaRPr>
          </a:p>
        </p:txBody>
      </p:sp>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9" name="Textfeld 8"/>
          <p:cNvSpPr txBox="1"/>
          <p:nvPr/>
        </p:nvSpPr>
        <p:spPr>
          <a:xfrm>
            <a:off x="6300192" y="2420888"/>
            <a:ext cx="1888274" cy="338554"/>
          </a:xfrm>
          <a:prstGeom prst="rect">
            <a:avLst/>
          </a:prstGeom>
          <a:solidFill>
            <a:srgbClr val="FFFF00"/>
          </a:solidFill>
          <a:ln w="82550">
            <a:solidFill>
              <a:srgbClr val="FFC000"/>
            </a:solidFill>
          </a:ln>
        </p:spPr>
        <p:txBody>
          <a:bodyPr wrap="none" rtlCol="0">
            <a:spAutoFit/>
          </a:bodyPr>
          <a:lstStyle/>
          <a:p>
            <a:r>
              <a:rPr lang="de-DE" sz="1600" dirty="0" smtClean="0">
                <a:latin typeface="Verdana" pitchFamily="34" charset="0"/>
                <a:ea typeface="Verdana" pitchFamily="34" charset="0"/>
                <a:cs typeface="Verdana" pitchFamily="34" charset="0"/>
              </a:rPr>
              <a:t>    Lückentext   </a:t>
            </a:r>
            <a:endParaRPr lang="de-DE" sz="2000" dirty="0">
              <a:latin typeface="Verdana" pitchFamily="34" charset="0"/>
              <a:ea typeface="Verdana" pitchFamily="34" charset="0"/>
              <a:cs typeface="Verdan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648072"/>
          </a:xfrm>
        </p:spPr>
        <p:txBody>
          <a:bodyPr/>
          <a:lstStyle/>
          <a:p>
            <a:r>
              <a:rPr lang="de-DE" sz="2800" dirty="0" smtClean="0">
                <a:latin typeface="Verdana" pitchFamily="34" charset="0"/>
                <a:ea typeface="Verdana" pitchFamily="34" charset="0"/>
                <a:cs typeface="Verdana" pitchFamily="34" charset="0"/>
              </a:rPr>
              <a:t>Methodenwerkzeuge (DFU)</a:t>
            </a:r>
            <a:br>
              <a:rPr lang="de-DE" sz="2800" dirty="0" smtClean="0">
                <a:latin typeface="Verdana" pitchFamily="34" charset="0"/>
                <a:ea typeface="Verdana" pitchFamily="34" charset="0"/>
                <a:cs typeface="Verdana" pitchFamily="34" charset="0"/>
              </a:rPr>
            </a:br>
            <a:r>
              <a:rPr lang="de-DE" sz="1800" dirty="0" err="1" smtClean="0">
                <a:latin typeface="Verdana" pitchFamily="34" charset="0"/>
                <a:ea typeface="Verdana" pitchFamily="34" charset="0"/>
                <a:cs typeface="Verdana" pitchFamily="34" charset="0"/>
              </a:rPr>
              <a:t>Experimento</a:t>
            </a:r>
            <a:r>
              <a:rPr lang="de-DE" sz="1800" dirty="0" smtClean="0">
                <a:latin typeface="Verdana" pitchFamily="34" charset="0"/>
                <a:ea typeface="Verdana" pitchFamily="34" charset="0"/>
                <a:cs typeface="Verdana" pitchFamily="34" charset="0"/>
              </a:rPr>
              <a:t> 10+</a:t>
            </a:r>
            <a:endParaRPr lang="de-DE" dirty="0" smtClean="0">
              <a:latin typeface="Verdana" pitchFamily="34" charset="0"/>
              <a:ea typeface="Verdana" pitchFamily="34" charset="0"/>
              <a:cs typeface="Verdana"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395536" y="1484784"/>
            <a:ext cx="1428355" cy="2016224"/>
          </a:xfrm>
          <a:prstGeom prst="rect">
            <a:avLst/>
          </a:prstGeom>
          <a:noFill/>
          <a:ln w="9525">
            <a:noFill/>
            <a:miter lim="800000"/>
            <a:headEnd/>
            <a:tailEnd/>
          </a:ln>
        </p:spPr>
      </p:pic>
      <p:sp>
        <p:nvSpPr>
          <p:cNvPr id="9" name="Textfeld 8"/>
          <p:cNvSpPr txBox="1"/>
          <p:nvPr/>
        </p:nvSpPr>
        <p:spPr>
          <a:xfrm>
            <a:off x="395536" y="3717032"/>
            <a:ext cx="1800200" cy="1723549"/>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z.B. Blockdiagramm mit </a:t>
            </a:r>
            <a:br>
              <a:rPr lang="de-DE" sz="1200" dirty="0" smtClean="0">
                <a:solidFill>
                  <a:schemeClr val="tx2"/>
                </a:solidFill>
                <a:latin typeface="Verdana" pitchFamily="34" charset="0"/>
                <a:ea typeface="Verdana" pitchFamily="34" charset="0"/>
                <a:cs typeface="Verdana" pitchFamily="34" charset="0"/>
              </a:rPr>
            </a:br>
            <a:endParaRPr lang="de-DE" sz="1200" dirty="0" smtClean="0">
              <a:solidFill>
                <a:schemeClr val="tx2"/>
              </a:solidFill>
              <a:latin typeface="Verdana" pitchFamily="34" charset="0"/>
              <a:ea typeface="Verdana" pitchFamily="34" charset="0"/>
              <a:cs typeface="Verdana" pitchFamily="34" charset="0"/>
            </a:endParaRPr>
          </a:p>
          <a:p>
            <a:pPr marL="228600" indent="-228600">
              <a:spcAft>
                <a:spcPts val="600"/>
              </a:spcAft>
              <a:buAutoNum type="alphaLcParenR"/>
            </a:pPr>
            <a:r>
              <a:rPr lang="de-DE" sz="1200" dirty="0" smtClean="0">
                <a:solidFill>
                  <a:schemeClr val="tx2"/>
                </a:solidFill>
                <a:latin typeface="Verdana" pitchFamily="34" charset="0"/>
                <a:ea typeface="Verdana" pitchFamily="34" charset="0"/>
                <a:cs typeface="Verdana" pitchFamily="34" charset="0"/>
              </a:rPr>
              <a:t>Satzmuster zum Treibhauseffekt</a:t>
            </a:r>
            <a:br>
              <a:rPr lang="de-DE" sz="1200" dirty="0" smtClean="0">
                <a:solidFill>
                  <a:schemeClr val="tx2"/>
                </a:solidFill>
                <a:latin typeface="Verdana" pitchFamily="34" charset="0"/>
                <a:ea typeface="Verdana" pitchFamily="34" charset="0"/>
                <a:cs typeface="Verdana" pitchFamily="34" charset="0"/>
              </a:rPr>
            </a:br>
            <a:endParaRPr lang="de-DE" sz="1200" dirty="0" smtClean="0">
              <a:solidFill>
                <a:schemeClr val="tx2"/>
              </a:solidFill>
              <a:latin typeface="Verdana" pitchFamily="34" charset="0"/>
              <a:ea typeface="Verdana" pitchFamily="34" charset="0"/>
              <a:cs typeface="Verdana" pitchFamily="34" charset="0"/>
            </a:endParaRPr>
          </a:p>
          <a:p>
            <a:pPr marL="228600" indent="-228600">
              <a:spcAft>
                <a:spcPts val="600"/>
              </a:spcAft>
              <a:buAutoNum type="alphaLcParenR"/>
            </a:pPr>
            <a:r>
              <a:rPr lang="de-DE" sz="1200" dirty="0" smtClean="0">
                <a:solidFill>
                  <a:schemeClr val="tx2"/>
                </a:solidFill>
                <a:latin typeface="Verdana" pitchFamily="34" charset="0"/>
                <a:ea typeface="Verdana" pitchFamily="34" charset="0"/>
                <a:cs typeface="Verdana" pitchFamily="34" charset="0"/>
              </a:rPr>
              <a:t>Lückentext zum</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selben Thema</a:t>
            </a:r>
          </a:p>
        </p:txBody>
      </p:sp>
      <p:pic>
        <p:nvPicPr>
          <p:cNvPr id="7170" name="Picture 2"/>
          <p:cNvPicPr>
            <a:picLocks noChangeAspect="1" noChangeArrowheads="1"/>
          </p:cNvPicPr>
          <p:nvPr/>
        </p:nvPicPr>
        <p:blipFill>
          <a:blip r:embed="rId4" cstate="print"/>
          <a:srcRect/>
          <a:stretch>
            <a:fillRect/>
          </a:stretch>
        </p:blipFill>
        <p:spPr bwMode="auto">
          <a:xfrm>
            <a:off x="2267745" y="1941910"/>
            <a:ext cx="3096344" cy="4556049"/>
          </a:xfrm>
          <a:prstGeom prst="rect">
            <a:avLst/>
          </a:prstGeom>
          <a:noFill/>
          <a:ln w="9525">
            <a:solidFill>
              <a:schemeClr val="accent1"/>
            </a:solid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5652121" y="1961946"/>
            <a:ext cx="3168351" cy="4523854"/>
          </a:xfrm>
          <a:prstGeom prst="rect">
            <a:avLst/>
          </a:prstGeom>
          <a:noFill/>
          <a:ln w="9525">
            <a:solidFill>
              <a:schemeClr val="accent1"/>
            </a:solidFill>
            <a:miter lim="800000"/>
            <a:headEnd/>
            <a:tailEnd/>
          </a:ln>
        </p:spPr>
      </p:pic>
      <p:sp>
        <p:nvSpPr>
          <p:cNvPr id="11"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blinds(horizontal)">
                                      <p:cBhvr>
                                        <p:cTn id="2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4"/>
          <p:cNvSpPr>
            <a:spLocks noGrp="1"/>
          </p:cNvSpPr>
          <p:nvPr>
            <p:ph type="title"/>
          </p:nvPr>
        </p:nvSpPr>
        <p:spPr/>
        <p:txBody>
          <a:bodyPr/>
          <a:lstStyle/>
          <a:p>
            <a:r>
              <a:rPr lang="de-DE" dirty="0" smtClean="0">
                <a:latin typeface="Verdana" pitchFamily="34" charset="0"/>
              </a:rPr>
              <a:t>Rätsel / Kammrätsel</a:t>
            </a: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8" name="Grafik 7"/>
          <p:cNvPicPr/>
          <p:nvPr/>
        </p:nvPicPr>
        <p:blipFill>
          <a:blip r:embed="rId3" cstate="print"/>
          <a:srcRect/>
          <a:stretch>
            <a:fillRect/>
          </a:stretch>
        </p:blipFill>
        <p:spPr bwMode="auto">
          <a:xfrm>
            <a:off x="1907704" y="1700808"/>
            <a:ext cx="5287491" cy="4391769"/>
          </a:xfrm>
          <a:prstGeom prst="rect">
            <a:avLst/>
          </a:prstGeom>
          <a:noFill/>
          <a:ln w="9525">
            <a:noFill/>
            <a:miter lim="800000"/>
            <a:headEnd/>
            <a:tailEnd/>
          </a:ln>
        </p:spPr>
      </p:pic>
      <p:sp>
        <p:nvSpPr>
          <p:cNvPr id="10"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err="1" smtClean="0">
                <a:latin typeface="Verdana" pitchFamily="34" charset="0"/>
              </a:rPr>
              <a:t>HotPotatoes</a:t>
            </a:r>
            <a:endParaRPr lang="de-DE"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8674" name="Picture 2"/>
          <p:cNvPicPr>
            <a:picLocks noChangeAspect="1" noChangeArrowheads="1"/>
          </p:cNvPicPr>
          <p:nvPr/>
        </p:nvPicPr>
        <p:blipFill>
          <a:blip r:embed="rId3" cstate="print"/>
          <a:srcRect/>
          <a:stretch>
            <a:fillRect/>
          </a:stretch>
        </p:blipFill>
        <p:spPr bwMode="auto">
          <a:xfrm>
            <a:off x="1534244" y="1772816"/>
            <a:ext cx="6134100" cy="4181475"/>
          </a:xfrm>
          <a:prstGeom prst="rect">
            <a:avLst/>
          </a:prstGeom>
          <a:noFill/>
          <a:ln w="9525">
            <a:noFill/>
            <a:miter lim="800000"/>
            <a:headEnd/>
            <a:tailEnd/>
          </a:ln>
        </p:spPr>
      </p:pic>
      <p:sp>
        <p:nvSpPr>
          <p:cNvPr id="9" name="Abgerundete rechteckige Legende 8"/>
          <p:cNvSpPr/>
          <p:nvPr/>
        </p:nvSpPr>
        <p:spPr>
          <a:xfrm>
            <a:off x="0" y="1340768"/>
            <a:ext cx="2483768" cy="1512168"/>
          </a:xfrm>
          <a:prstGeom prst="wedgeRoundRectCallout">
            <a:avLst>
              <a:gd name="adj1" fmla="val 60042"/>
              <a:gd name="adj2" fmla="val 128466"/>
              <a:gd name="adj3" fmla="val 16667"/>
            </a:avLst>
          </a:prstGeom>
          <a:solidFill>
            <a:srgbClr val="C0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Lückentexte</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Abgerundete rechteckige Legende 9"/>
          <p:cNvSpPr/>
          <p:nvPr/>
        </p:nvSpPr>
        <p:spPr>
          <a:xfrm>
            <a:off x="-36512" y="3429000"/>
            <a:ext cx="2483768" cy="1512168"/>
          </a:xfrm>
          <a:prstGeom prst="wedgeRoundRectCallout">
            <a:avLst>
              <a:gd name="adj1" fmla="val 55580"/>
              <a:gd name="adj2" fmla="val 71661"/>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Multiple</a:t>
            </a:r>
            <a:b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b="1" dirty="0" err="1"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Joice</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1" name="Abgerundete rechteckige Legende 10"/>
          <p:cNvSpPr/>
          <p:nvPr/>
        </p:nvSpPr>
        <p:spPr>
          <a:xfrm>
            <a:off x="2843808" y="0"/>
            <a:ext cx="2483768" cy="1251520"/>
          </a:xfrm>
          <a:prstGeom prst="wedgeRoundRectCallout">
            <a:avLst>
              <a:gd name="adj1" fmla="val -18608"/>
              <a:gd name="adj2" fmla="val 328461"/>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Kreuzwort-</a:t>
            </a:r>
            <a:b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rätsel</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2" name="Abgerundete rechteckige Legende 11"/>
          <p:cNvSpPr/>
          <p:nvPr/>
        </p:nvSpPr>
        <p:spPr>
          <a:xfrm>
            <a:off x="5940152" y="0"/>
            <a:ext cx="2483768" cy="1251520"/>
          </a:xfrm>
          <a:prstGeom prst="wedgeRoundRectCallout">
            <a:avLst>
              <a:gd name="adj1" fmla="val -111203"/>
              <a:gd name="adj2" fmla="val 314070"/>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Zuordnung</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3" name="Abgerundete rechteckige Legende 12"/>
          <p:cNvSpPr/>
          <p:nvPr/>
        </p:nvSpPr>
        <p:spPr>
          <a:xfrm>
            <a:off x="6660232" y="2060848"/>
            <a:ext cx="2483768" cy="1251520"/>
          </a:xfrm>
          <a:prstGeom prst="wedgeRoundRectCallout">
            <a:avLst>
              <a:gd name="adj1" fmla="val -134631"/>
              <a:gd name="adj2" fmla="val 194512"/>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Aussagen</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4" name="Abgerundete rechteckige Legende 13"/>
          <p:cNvSpPr/>
          <p:nvPr/>
        </p:nvSpPr>
        <p:spPr>
          <a:xfrm>
            <a:off x="6660232" y="3645024"/>
            <a:ext cx="2483768" cy="1251520"/>
          </a:xfrm>
          <a:prstGeom prst="wedgeRoundRectCallout">
            <a:avLst>
              <a:gd name="adj1" fmla="val -62674"/>
              <a:gd name="adj2" fmla="val 64991"/>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Mischen</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6"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864096" y="2389525"/>
            <a:ext cx="723629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Wählen Sie für Ihren Unterricht in den kommenden Wochen ein Thema aus, für das der Einsatz eines Methoden-Werkzeugs sinnvoll erscheint, das auf die Förderung im fachsprachlich-kommunikativen Bereich zielt.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Finden Sie ein passendes MW</a:t>
            </a:r>
            <a:r>
              <a:rPr kumimoji="0" lang="de-DE" sz="2000" b="0" i="0" u="none" strike="noStrike" cap="none" normalizeH="0" dirty="0" smtClean="0">
                <a:ln>
                  <a:noFill/>
                </a:ln>
                <a:solidFill>
                  <a:srgbClr val="000000"/>
                </a:solidFill>
                <a:effectLst/>
                <a:latin typeface="Verdana" pitchFamily="34" charset="0"/>
                <a:ea typeface="Verdana" pitchFamily="34" charset="0"/>
                <a:cs typeface="Verdana" pitchFamily="34" charset="0"/>
              </a:rPr>
              <a:t> und arbeiten Sie es für das gewählte Thema aus.</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Erstellen sie das Arbeitsmaterial so, dass sie es sowohl hier in der Veranstaltung präsentieren als auch im Unterricht ausprobieren können.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772400" cy="1143000"/>
          </a:xfrm>
        </p:spPr>
        <p:txBody>
          <a:bodyPr/>
          <a:lstStyle/>
          <a:p>
            <a:r>
              <a:rPr lang="de-DE" dirty="0" smtClean="0">
                <a:solidFill>
                  <a:schemeClr val="tx1"/>
                </a:solidFill>
                <a:latin typeface="Verdana" pitchFamily="34" charset="0"/>
                <a:ea typeface="Verdana" pitchFamily="34" charset="0"/>
                <a:cs typeface="Verdana" pitchFamily="34" charset="0"/>
              </a:rPr>
              <a:t>Lesestrategien</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feld 4"/>
          <p:cNvSpPr txBox="1"/>
          <p:nvPr/>
        </p:nvSpPr>
        <p:spPr>
          <a:xfrm>
            <a:off x="827584" y="1661899"/>
            <a:ext cx="7488781" cy="830997"/>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 sind eine Form metakognitiver Strategien</a:t>
            </a:r>
            <a:br>
              <a:rPr lang="de-DE" dirty="0" smtClean="0">
                <a:latin typeface="Verdana" pitchFamily="34" charset="0"/>
                <a:ea typeface="Verdana" pitchFamily="34" charset="0"/>
                <a:cs typeface="Verdana" pitchFamily="34" charset="0"/>
              </a:rPr>
            </a:br>
            <a:r>
              <a:rPr lang="de-DE" dirty="0" smtClean="0">
                <a:solidFill>
                  <a:schemeClr val="bg1">
                    <a:lumMod val="50000"/>
                  </a:schemeClr>
                </a:solidFill>
                <a:latin typeface="Verdana" pitchFamily="34" charset="0"/>
                <a:ea typeface="Verdana" pitchFamily="34" charset="0"/>
                <a:cs typeface="Verdana" pitchFamily="34" charset="0"/>
              </a:rPr>
              <a:t>(bzw. zählen zu den kognitiven Lernstrategien)</a:t>
            </a:r>
            <a:endParaRPr lang="de-DE" dirty="0">
              <a:solidFill>
                <a:schemeClr val="bg1">
                  <a:lumMod val="50000"/>
                </a:schemeClr>
              </a:solidFill>
              <a:latin typeface="Verdana" pitchFamily="34" charset="0"/>
              <a:ea typeface="Verdana" pitchFamily="34" charset="0"/>
              <a:cs typeface="Verdana" pitchFamily="34" charset="0"/>
            </a:endParaRPr>
          </a:p>
        </p:txBody>
      </p:sp>
      <p:grpSp>
        <p:nvGrpSpPr>
          <p:cNvPr id="2" name="Gruppieren 9"/>
          <p:cNvGrpSpPr/>
          <p:nvPr/>
        </p:nvGrpSpPr>
        <p:grpSpPr>
          <a:xfrm>
            <a:off x="395536" y="2924944"/>
            <a:ext cx="8352928" cy="2874431"/>
            <a:chOff x="395536" y="2924944"/>
            <a:chExt cx="8352928" cy="2874431"/>
          </a:xfrm>
        </p:grpSpPr>
        <p:pic>
          <p:nvPicPr>
            <p:cNvPr id="1026" name="Picture 2"/>
            <p:cNvPicPr>
              <a:picLocks noChangeAspect="1" noChangeArrowheads="1"/>
            </p:cNvPicPr>
            <p:nvPr/>
          </p:nvPicPr>
          <p:blipFill>
            <a:blip r:embed="rId4" cstate="print"/>
            <a:srcRect b="43495"/>
            <a:stretch>
              <a:fillRect/>
            </a:stretch>
          </p:blipFill>
          <p:spPr bwMode="auto">
            <a:xfrm>
              <a:off x="395536" y="2924944"/>
              <a:ext cx="8352928" cy="2874431"/>
            </a:xfrm>
            <a:prstGeom prst="rect">
              <a:avLst/>
            </a:prstGeom>
            <a:noFill/>
            <a:ln w="9525">
              <a:noFill/>
              <a:miter lim="800000"/>
              <a:headEnd/>
              <a:tailEnd/>
            </a:ln>
          </p:spPr>
        </p:pic>
        <p:sp>
          <p:nvSpPr>
            <p:cNvPr id="8" name="Rechteck 7"/>
            <p:cNvSpPr/>
            <p:nvPr/>
          </p:nvSpPr>
          <p:spPr>
            <a:xfrm>
              <a:off x="4283968" y="4108739"/>
              <a:ext cx="288032"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feld 4"/>
          <p:cNvSpPr txBox="1"/>
          <p:nvPr/>
        </p:nvSpPr>
        <p:spPr>
          <a:xfrm>
            <a:off x="1463954" y="1988840"/>
            <a:ext cx="6276398" cy="3785652"/>
          </a:xfrm>
          <a:prstGeom prst="rect">
            <a:avLst/>
          </a:prstGeom>
          <a:noFill/>
        </p:spPr>
        <p:txBody>
          <a:bodyPr wrap="none" rtlCol="0">
            <a:spAutoFit/>
          </a:bodyPr>
          <a:lstStyle/>
          <a:p>
            <a:pPr marL="452438" indent="-452438">
              <a:buFontTx/>
              <a:buChar char="-"/>
            </a:pPr>
            <a:r>
              <a:rPr lang="de-DE" sz="2000" dirty="0" smtClean="0">
                <a:latin typeface="Verdana" pitchFamily="34" charset="0"/>
                <a:ea typeface="Verdana" pitchFamily="34" charset="0"/>
                <a:cs typeface="Verdana" pitchFamily="34" charset="0"/>
              </a:rPr>
              <a:t>Fragen zum Text beantworten</a:t>
            </a:r>
          </a:p>
          <a:p>
            <a:pPr marL="452438" indent="-452438">
              <a:buFontTx/>
              <a:buChar char="-"/>
            </a:pPr>
            <a:r>
              <a:rPr lang="de-DE" sz="2000" dirty="0" smtClean="0">
                <a:latin typeface="Verdana" pitchFamily="34" charset="0"/>
                <a:ea typeface="Verdana" pitchFamily="34" charset="0"/>
                <a:cs typeface="Verdana" pitchFamily="34" charset="0"/>
              </a:rPr>
              <a:t>Fragen an den Text stellen</a:t>
            </a:r>
          </a:p>
          <a:p>
            <a:pPr marL="452438" indent="-452438">
              <a:buFontTx/>
              <a:buChar char="-"/>
            </a:pPr>
            <a:r>
              <a:rPr lang="de-DE" sz="2000" dirty="0" smtClean="0">
                <a:latin typeface="Verdana" pitchFamily="34" charset="0"/>
                <a:ea typeface="Verdana" pitchFamily="34" charset="0"/>
                <a:cs typeface="Verdana" pitchFamily="34" charset="0"/>
              </a:rPr>
              <a:t>den Text strukturieren</a:t>
            </a:r>
          </a:p>
          <a:p>
            <a:pPr marL="452438" indent="-452438">
              <a:buFontTx/>
              <a:buChar char="-"/>
            </a:pPr>
            <a:r>
              <a:rPr lang="de-DE" sz="2000" dirty="0" smtClean="0">
                <a:latin typeface="Verdana" pitchFamily="34" charset="0"/>
                <a:ea typeface="Verdana" pitchFamily="34" charset="0"/>
                <a:cs typeface="Verdana" pitchFamily="34" charset="0"/>
              </a:rPr>
              <a:t>den Text mit dem Bild lesen</a:t>
            </a:r>
          </a:p>
          <a:p>
            <a:pPr marL="452438" indent="-452438">
              <a:buFontTx/>
              <a:buChar char="-"/>
            </a:pPr>
            <a:r>
              <a:rPr lang="de-DE" sz="2000" dirty="0" smtClean="0">
                <a:latin typeface="Verdana" pitchFamily="34" charset="0"/>
                <a:ea typeface="Verdana" pitchFamily="34" charset="0"/>
                <a:cs typeface="Verdana" pitchFamily="34" charset="0"/>
              </a:rPr>
              <a:t>im Text farborientiert markieren</a:t>
            </a:r>
          </a:p>
          <a:p>
            <a:pPr marL="452438" indent="-452438">
              <a:buFontTx/>
              <a:buChar char="-"/>
            </a:pPr>
            <a:r>
              <a:rPr lang="de-DE" sz="2000" dirty="0" smtClean="0">
                <a:latin typeface="Verdana" pitchFamily="34" charset="0"/>
                <a:ea typeface="Verdana" pitchFamily="34" charset="0"/>
                <a:cs typeface="Verdana" pitchFamily="34" charset="0"/>
              </a:rPr>
              <a:t>den Text in eine andere Darstellungsform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übertragen</a:t>
            </a:r>
          </a:p>
          <a:p>
            <a:pPr marL="452438" indent="-452438">
              <a:buFontTx/>
              <a:buChar char="-"/>
            </a:pPr>
            <a:r>
              <a:rPr lang="de-DE" sz="2000" dirty="0" smtClean="0">
                <a:latin typeface="Verdana" pitchFamily="34" charset="0"/>
                <a:ea typeface="Verdana" pitchFamily="34" charset="0"/>
                <a:cs typeface="Verdana" pitchFamily="34" charset="0"/>
              </a:rPr>
              <a:t>den Text expandieren</a:t>
            </a:r>
          </a:p>
          <a:p>
            <a:pPr marL="452438" indent="-452438">
              <a:buFontTx/>
              <a:buChar char="-"/>
            </a:pPr>
            <a:r>
              <a:rPr lang="de-DE" sz="2000" dirty="0" smtClean="0">
                <a:latin typeface="Verdana" pitchFamily="34" charset="0"/>
                <a:ea typeface="Verdana" pitchFamily="34" charset="0"/>
                <a:cs typeface="Verdana" pitchFamily="34" charset="0"/>
              </a:rPr>
              <a:t>verschiedene Texte zum Thema vergleichen</a:t>
            </a:r>
          </a:p>
          <a:p>
            <a:pPr marL="452438" indent="-452438">
              <a:buFontTx/>
              <a:buChar char="-"/>
            </a:pPr>
            <a:r>
              <a:rPr lang="de-DE" sz="2000" dirty="0" smtClean="0">
                <a:latin typeface="Verdana" pitchFamily="34" charset="0"/>
                <a:ea typeface="Verdana" pitchFamily="34" charset="0"/>
                <a:cs typeface="Verdana" pitchFamily="34" charset="0"/>
              </a:rPr>
              <a:t>Schlüsselwörter suchen und den Text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zusammenfassen</a:t>
            </a:r>
          </a:p>
          <a:p>
            <a:pPr marL="452438" indent="-452438">
              <a:buFontTx/>
              <a:buChar char="-"/>
            </a:pPr>
            <a:r>
              <a:rPr lang="de-DE" sz="2000" dirty="0" smtClean="0">
                <a:latin typeface="Verdana" pitchFamily="34" charset="0"/>
                <a:ea typeface="Verdana" pitchFamily="34" charset="0"/>
                <a:cs typeface="Verdana" pitchFamily="34" charset="0"/>
              </a:rPr>
              <a:t>das Fünf‐Phasen‐Schema anwenden</a:t>
            </a:r>
          </a:p>
        </p:txBody>
      </p:sp>
      <p:sp>
        <p:nvSpPr>
          <p:cNvPr id="6" name="Titel 5"/>
          <p:cNvSpPr>
            <a:spLocks noGrp="1"/>
          </p:cNvSpPr>
          <p:nvPr>
            <p:ph type="title"/>
          </p:nvPr>
        </p:nvSpPr>
        <p:spPr/>
        <p:txBody>
          <a:bodyPr/>
          <a:lstStyle/>
          <a:p>
            <a:r>
              <a:rPr lang="de-DE" dirty="0" smtClean="0">
                <a:solidFill>
                  <a:schemeClr val="tx1"/>
                </a:solidFill>
                <a:latin typeface="Verdana" pitchFamily="34" charset="0"/>
                <a:ea typeface="Verdana" pitchFamily="34" charset="0"/>
                <a:cs typeface="Verdana" pitchFamily="34" charset="0"/>
              </a:rPr>
              <a:t>Lesestrategien</a:t>
            </a:r>
            <a:endParaRPr lang="de-DE" dirty="0">
              <a:solidFill>
                <a:schemeClr val="tx1"/>
              </a:solidFill>
              <a:latin typeface="Verdana" pitchFamily="34" charset="0"/>
              <a:ea typeface="Verdana" pitchFamily="34" charset="0"/>
              <a:cs typeface="Verdana" pitchFamily="34" charset="0"/>
            </a:endParaRPr>
          </a:p>
        </p:txBody>
      </p:sp>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linds(horizont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Ballon"/>
          <p:cNvPicPr>
            <a:picLocks noChangeAspect="1" noChangeArrowheads="1"/>
          </p:cNvPicPr>
          <p:nvPr/>
        </p:nvPicPr>
        <p:blipFill>
          <a:blip r:embed="rId3" cstate="print"/>
          <a:srcRect/>
          <a:stretch>
            <a:fillRect/>
          </a:stretch>
        </p:blipFill>
        <p:spPr bwMode="auto">
          <a:xfrm>
            <a:off x="2411760" y="723900"/>
            <a:ext cx="4060825" cy="5410200"/>
          </a:xfrm>
          <a:prstGeom prst="rect">
            <a:avLst/>
          </a:prstGeom>
          <a:noFill/>
          <a:ln w="254000">
            <a:solidFill>
              <a:schemeClr val="bg1">
                <a:lumMod val="75000"/>
              </a:schemeClr>
            </a:solidFill>
            <a:miter lim="800000"/>
            <a:headEnd/>
            <a:tailEnd/>
          </a:ln>
        </p:spPr>
      </p:pic>
      <p:pic>
        <p:nvPicPr>
          <p:cNvPr id="10255" name="Picture 15"/>
          <p:cNvPicPr>
            <a:picLocks noChangeAspect="1" noChangeArrowheads="1"/>
          </p:cNvPicPr>
          <p:nvPr/>
        </p:nvPicPr>
        <p:blipFill>
          <a:blip r:embed="rId4" cstate="print"/>
          <a:srcRect/>
          <a:stretch>
            <a:fillRect/>
          </a:stretch>
        </p:blipFill>
        <p:spPr bwMode="auto">
          <a:xfrm>
            <a:off x="5724128" y="980728"/>
            <a:ext cx="596900" cy="5062537"/>
          </a:xfrm>
          <a:prstGeom prst="rect">
            <a:avLst/>
          </a:prstGeom>
          <a:noFill/>
          <a:ln w="9525">
            <a:noFill/>
            <a:miter lim="800000"/>
            <a:headEnd/>
            <a:tailEnd/>
          </a:ln>
        </p:spPr>
      </p:pic>
      <p:cxnSp>
        <p:nvCxnSpPr>
          <p:cNvPr id="18" name="Gerade Verbindung 17"/>
          <p:cNvCxnSpPr/>
          <p:nvPr/>
        </p:nvCxnSpPr>
        <p:spPr>
          <a:xfrm>
            <a:off x="4572000" y="1873250"/>
            <a:ext cx="1571625" cy="1588"/>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9" name="Gerade Verbindung 18"/>
          <p:cNvCxnSpPr/>
          <p:nvPr/>
        </p:nvCxnSpPr>
        <p:spPr>
          <a:xfrm>
            <a:off x="4572000" y="2106613"/>
            <a:ext cx="1571625" cy="1587"/>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20" name="Gerade Verbindung 19"/>
          <p:cNvCxnSpPr/>
          <p:nvPr/>
        </p:nvCxnSpPr>
        <p:spPr>
          <a:xfrm>
            <a:off x="4572000" y="4713288"/>
            <a:ext cx="1571625" cy="1587"/>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grpSp>
        <p:nvGrpSpPr>
          <p:cNvPr id="2" name="Gruppieren 28"/>
          <p:cNvGrpSpPr>
            <a:grpSpLocks/>
          </p:cNvGrpSpPr>
          <p:nvPr/>
        </p:nvGrpSpPr>
        <p:grpSpPr bwMode="auto">
          <a:xfrm>
            <a:off x="2987824" y="1928813"/>
            <a:ext cx="2820988" cy="2767012"/>
            <a:chOff x="3143240" y="1928802"/>
            <a:chExt cx="2820576" cy="2767610"/>
          </a:xfrm>
        </p:grpSpPr>
        <p:sp>
          <p:nvSpPr>
            <p:cNvPr id="14" name="Ellipse 13"/>
            <p:cNvSpPr/>
            <p:nvPr/>
          </p:nvSpPr>
          <p:spPr>
            <a:xfrm>
              <a:off x="3152764" y="1928802"/>
              <a:ext cx="2811052" cy="2767610"/>
            </a:xfrm>
            <a:prstGeom prst="ellipse">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Ellipse 20"/>
            <p:cNvSpPr/>
            <p:nvPr/>
          </p:nvSpPr>
          <p:spPr>
            <a:xfrm>
              <a:off x="3143240" y="3143501"/>
              <a:ext cx="2785656" cy="357265"/>
            </a:xfrm>
            <a:prstGeom prst="ellipse">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cxnSp>
        <p:nvCxnSpPr>
          <p:cNvPr id="23" name="Gerade Verbindung 22"/>
          <p:cNvCxnSpPr/>
          <p:nvPr/>
        </p:nvCxnSpPr>
        <p:spPr>
          <a:xfrm rot="5400000" flipH="1" flipV="1">
            <a:off x="4572000" y="2357438"/>
            <a:ext cx="928687" cy="928688"/>
          </a:xfrm>
          <a:prstGeom prst="line">
            <a:avLst/>
          </a:prstGeom>
          <a:ln w="539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256" name="Picture 16"/>
          <p:cNvPicPr>
            <a:picLocks noChangeAspect="1" noChangeArrowheads="1"/>
          </p:cNvPicPr>
          <p:nvPr/>
        </p:nvPicPr>
        <p:blipFill>
          <a:blip r:embed="rId5" cstate="print"/>
          <a:srcRect/>
          <a:stretch>
            <a:fillRect/>
          </a:stretch>
        </p:blipFill>
        <p:spPr bwMode="auto">
          <a:xfrm>
            <a:off x="3900488" y="2986088"/>
            <a:ext cx="1314450" cy="800100"/>
          </a:xfrm>
          <a:prstGeom prst="rect">
            <a:avLst/>
          </a:prstGeom>
          <a:noFill/>
          <a:ln w="9525">
            <a:noFill/>
            <a:miter lim="800000"/>
            <a:headEnd/>
            <a:tailEnd/>
          </a:ln>
        </p:spPr>
      </p:pic>
      <p:pic>
        <p:nvPicPr>
          <p:cNvPr id="13" name="Picture 2" descr="C:\Users\lutz\Desktop\stäudel.de\GUP_logo.jpg"/>
          <p:cNvPicPr>
            <a:picLocks noChangeAspect="1" noChangeArrowheads="1"/>
          </p:cNvPicPr>
          <p:nvPr/>
        </p:nvPicPr>
        <p:blipFill>
          <a:blip r:embed="rId6"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6" name="Textfeld 15"/>
          <p:cNvSpPr txBox="1"/>
          <p:nvPr/>
        </p:nvSpPr>
        <p:spPr>
          <a:xfrm>
            <a:off x="198658" y="2579420"/>
            <a:ext cx="2501134" cy="1815882"/>
          </a:xfrm>
          <a:prstGeom prst="rect">
            <a:avLst/>
          </a:prstGeom>
          <a:solidFill>
            <a:srgbClr val="FFC000">
              <a:alpha val="80000"/>
            </a:srgbClr>
          </a:solidFill>
          <a:effectLst>
            <a:outerShdw blurRad="165100" dist="127000" dir="3300000" sx="105000" sy="105000" algn="tl" rotWithShape="0">
              <a:prstClr val="black">
                <a:alpha val="40000"/>
              </a:prstClr>
            </a:outerShdw>
          </a:effectLst>
        </p:spPr>
        <p:txBody>
          <a:bodyPr wrap="none" rtlCol="0">
            <a:spAutoFit/>
          </a:bodyPr>
          <a:lstStyle/>
          <a:p>
            <a:r>
              <a:rPr lang="de-DE" sz="2800" dirty="0" smtClean="0">
                <a:latin typeface="Verdana" pitchFamily="34" charset="0"/>
                <a:ea typeface="Verdana" pitchFamily="34" charset="0"/>
                <a:cs typeface="Verdana" pitchFamily="34" charset="0"/>
              </a:rPr>
              <a:t>Wie groß ist</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das Volumen</a:t>
            </a:r>
          </a:p>
          <a:p>
            <a:r>
              <a:rPr lang="de-DE" sz="2800" dirty="0" smtClean="0">
                <a:latin typeface="Verdana" pitchFamily="34" charset="0"/>
                <a:ea typeface="Verdana" pitchFamily="34" charset="0"/>
                <a:cs typeface="Verdana" pitchFamily="34" charset="0"/>
              </a:rPr>
              <a:t>des Ballons</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ungefähr? </a:t>
            </a:r>
          </a:p>
        </p:txBody>
      </p:sp>
      <p:sp>
        <p:nvSpPr>
          <p:cNvPr id="17" name="Textfeld 16"/>
          <p:cNvSpPr txBox="1"/>
          <p:nvPr/>
        </p:nvSpPr>
        <p:spPr>
          <a:xfrm>
            <a:off x="5974439" y="2132856"/>
            <a:ext cx="2735044" cy="2554545"/>
          </a:xfrm>
          <a:prstGeom prst="rect">
            <a:avLst/>
          </a:prstGeom>
          <a:solidFill>
            <a:srgbClr val="FFC000">
              <a:alpha val="80000"/>
            </a:srgbClr>
          </a:solidFill>
          <a:effectLst>
            <a:outerShdw blurRad="165100" dist="127000" dir="3300000" sx="105000" sy="105000" algn="tl" rotWithShape="0">
              <a:prstClr val="black">
                <a:alpha val="40000"/>
              </a:prstClr>
            </a:outerShdw>
          </a:effectLst>
        </p:spPr>
        <p:txBody>
          <a:bodyPr wrap="none" rtlCol="0">
            <a:spAutoFit/>
          </a:bodyPr>
          <a:lstStyle/>
          <a:p>
            <a:r>
              <a:rPr lang="de-DE" sz="1600" dirty="0" smtClean="0">
                <a:latin typeface="Verdana" pitchFamily="34" charset="0"/>
                <a:ea typeface="Verdana" pitchFamily="34" charset="0"/>
                <a:cs typeface="Verdana" pitchFamily="34" charset="0"/>
              </a:rPr>
              <a:t>Schätze das Volumen</a:t>
            </a:r>
          </a:p>
          <a:p>
            <a:r>
              <a:rPr lang="de-DE" sz="1600" dirty="0" smtClean="0">
                <a:latin typeface="Verdana" pitchFamily="34" charset="0"/>
                <a:ea typeface="Verdana" pitchFamily="34" charset="0"/>
                <a:cs typeface="Verdana" pitchFamily="34" charset="0"/>
              </a:rPr>
              <a:t>des Ballons.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Benutze dazu die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ungefähre Größe des</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gelandeten Fallschirm-</a:t>
            </a:r>
            <a:br>
              <a:rPr lang="de-DE" sz="1600" dirty="0" smtClean="0">
                <a:latin typeface="Verdana" pitchFamily="34" charset="0"/>
                <a:ea typeface="Verdana" pitchFamily="34" charset="0"/>
                <a:cs typeface="Verdana" pitchFamily="34" charset="0"/>
              </a:rPr>
            </a:br>
            <a:r>
              <a:rPr lang="de-DE" sz="1600" dirty="0" err="1" smtClean="0">
                <a:latin typeface="Verdana" pitchFamily="34" charset="0"/>
                <a:ea typeface="Verdana" pitchFamily="34" charset="0"/>
                <a:cs typeface="Verdana" pitchFamily="34" charset="0"/>
              </a:rPr>
              <a:t>springers</a:t>
            </a:r>
            <a:r>
              <a:rPr lang="de-DE" sz="1600" dirty="0" smtClean="0">
                <a:latin typeface="Verdana" pitchFamily="34" charset="0"/>
                <a:ea typeface="Verdana" pitchFamily="34" charset="0"/>
                <a:cs typeface="Verdana" pitchFamily="34" charset="0"/>
              </a:rPr>
              <a:t> als Vergleichs-</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maß.</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Wähle einen geeigneten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geometrischen Körper</a:t>
            </a:r>
          </a:p>
          <a:p>
            <a:r>
              <a:rPr lang="de-DE" sz="1600" dirty="0" smtClean="0">
                <a:latin typeface="Verdana" pitchFamily="34" charset="0"/>
                <a:ea typeface="Verdana" pitchFamily="34" charset="0"/>
                <a:cs typeface="Verdana" pitchFamily="34" charset="0"/>
              </a:rPr>
              <a:t>zur Berechnung</a:t>
            </a:r>
            <a:endParaRPr lang="de-DE" sz="1600" dirty="0">
              <a:latin typeface="Verdana" pitchFamily="34" charset="0"/>
              <a:ea typeface="Verdana" pitchFamily="34" charset="0"/>
              <a:cs typeface="Verdana" pitchFamily="34" charset="0"/>
            </a:endParaRPr>
          </a:p>
        </p:txBody>
      </p:sp>
      <p:sp>
        <p:nvSpPr>
          <p:cNvPr id="22"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56"/>
                                        </p:tgtEl>
                                        <p:attrNameLst>
                                          <p:attrName>style.visibility</p:attrName>
                                        </p:attrNameLst>
                                      </p:cBhvr>
                                      <p:to>
                                        <p:strVal val="visible"/>
                                      </p:to>
                                    </p:set>
                                    <p:animEffect transition="in" filter="blinds(horizontal)">
                                      <p:cBhvr>
                                        <p:cTn id="22" dur="500"/>
                                        <p:tgtEl>
                                          <p:spTgt spid="102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blinds(horizontal)">
                                      <p:cBhvr>
                                        <p:cTn id="27" dur="500"/>
                                        <p:tgtEl>
                                          <p:spTgt spid="102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par>
                                <p:cTn id="33" presetID="3" presetClass="entr" presetSubtype="1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par>
                                <p:cTn id="36" presetID="3" presetClass="entr" presetSubtype="1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feld 4"/>
          <p:cNvSpPr txBox="1"/>
          <p:nvPr/>
        </p:nvSpPr>
        <p:spPr>
          <a:xfrm>
            <a:off x="553144" y="1628800"/>
            <a:ext cx="8267328" cy="4708981"/>
          </a:xfrm>
          <a:prstGeom prst="rect">
            <a:avLst/>
          </a:prstGeom>
          <a:noFill/>
        </p:spPr>
        <p:txBody>
          <a:bodyPr wrap="none" rtlCol="0">
            <a:spAutoFit/>
          </a:bodyPr>
          <a:lstStyle/>
          <a:p>
            <a:pPr marL="452438" indent="-452438">
              <a:spcBef>
                <a:spcPts val="1200"/>
              </a:spcBef>
              <a:buFontTx/>
              <a:buChar char="-"/>
            </a:pPr>
            <a:r>
              <a:rPr lang="de-DE" sz="2000" dirty="0" smtClean="0">
                <a:latin typeface="Verdana" pitchFamily="34" charset="0"/>
                <a:ea typeface="Verdana" pitchFamily="34" charset="0"/>
                <a:cs typeface="Verdana" pitchFamily="34" charset="0"/>
              </a:rPr>
              <a:t>Einstimmen, über Leseaufgabe informieren</a:t>
            </a:r>
          </a:p>
          <a:p>
            <a:pPr marL="452438" indent="-452438">
              <a:spcBef>
                <a:spcPts val="1200"/>
              </a:spcBef>
              <a:buFontTx/>
              <a:buChar char="-"/>
            </a:pPr>
            <a:r>
              <a:rPr lang="de-DE" sz="2000" dirty="0" err="1" smtClean="0">
                <a:latin typeface="Verdana" pitchFamily="34" charset="0"/>
                <a:ea typeface="Verdana" pitchFamily="34" charset="0"/>
                <a:cs typeface="Verdana" pitchFamily="34" charset="0"/>
              </a:rPr>
              <a:t>Vorwissenaktivierung</a:t>
            </a:r>
            <a:r>
              <a:rPr lang="de-DE" sz="2000" dirty="0" smtClean="0">
                <a:latin typeface="Verdana" pitchFamily="34" charset="0"/>
                <a:ea typeface="Verdana" pitchFamily="34" charset="0"/>
                <a:cs typeface="Verdana" pitchFamily="34" charset="0"/>
              </a:rPr>
              <a:t> im Partnergespräch</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unterstützt durch geeignete Fragen zu den Inhalten</a:t>
            </a:r>
          </a:p>
          <a:p>
            <a:pPr marL="452438" indent="-452438">
              <a:spcBef>
                <a:spcPts val="1200"/>
              </a:spcBef>
              <a:buFontTx/>
              <a:buChar char="-"/>
            </a:pPr>
            <a:r>
              <a:rPr lang="de-DE" sz="2000" dirty="0" smtClean="0">
                <a:latin typeface="Verdana" pitchFamily="34" charset="0"/>
                <a:ea typeface="Verdana" pitchFamily="34" charset="0"/>
                <a:cs typeface="Verdana" pitchFamily="34" charset="0"/>
              </a:rPr>
              <a:t>Erstrezeption: kurze Lesephase, dann Bücher schließen</a:t>
            </a:r>
          </a:p>
          <a:p>
            <a:pPr marL="452438" indent="-452438">
              <a:spcBef>
                <a:spcPts val="1200"/>
              </a:spcBef>
              <a:buFontTx/>
              <a:buChar char="-"/>
            </a:pPr>
            <a:r>
              <a:rPr lang="de-DE" sz="2000" dirty="0" smtClean="0">
                <a:latin typeface="Verdana" pitchFamily="34" charset="0"/>
                <a:ea typeface="Verdana" pitchFamily="34" charset="0"/>
                <a:cs typeface="Verdana" pitchFamily="34" charset="0"/>
              </a:rPr>
              <a:t>„Wirkungsgespräch“ – reihum Äußerungen zum Text</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unterstützt ggf. durch Wortliste, Skizze, …</a:t>
            </a:r>
          </a:p>
          <a:p>
            <a:pPr marL="452438" indent="-452438">
              <a:spcBef>
                <a:spcPts val="1200"/>
              </a:spcBef>
              <a:buFontTx/>
              <a:buChar char="-"/>
            </a:pPr>
            <a:r>
              <a:rPr lang="de-DE" sz="2000" dirty="0" smtClean="0">
                <a:latin typeface="Verdana" pitchFamily="34" charset="0"/>
                <a:ea typeface="Verdana" pitchFamily="34" charset="0"/>
                <a:cs typeface="Verdana" pitchFamily="34" charset="0"/>
              </a:rPr>
              <a:t>Detailrezeption in Einzelarbeit, ggf. mit weiteren Hinweisen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dann Partnergespräch über Verstandenes und Unklares</a:t>
            </a:r>
          </a:p>
          <a:p>
            <a:pPr marL="452438" indent="-452438">
              <a:spcBef>
                <a:spcPts val="1200"/>
              </a:spcBef>
              <a:buFontTx/>
              <a:buChar char="-"/>
            </a:pPr>
            <a:r>
              <a:rPr lang="de-DE" sz="2000" dirty="0" smtClean="0">
                <a:latin typeface="Verdana" pitchFamily="34" charset="0"/>
                <a:ea typeface="Verdana" pitchFamily="34" charset="0"/>
                <a:cs typeface="Verdana" pitchFamily="34" charset="0"/>
              </a:rPr>
              <a:t>Verständnisüberprüfung: offene Fragen im Plenum,</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anschl. Fragen zum Verständnis zur </a:t>
            </a:r>
            <a:r>
              <a:rPr lang="de-DE" sz="2000" dirty="0" err="1" smtClean="0">
                <a:latin typeface="Verdana" pitchFamily="34" charset="0"/>
                <a:ea typeface="Verdana" pitchFamily="34" charset="0"/>
                <a:cs typeface="Verdana" pitchFamily="34" charset="0"/>
              </a:rPr>
              <a:t>individ</a:t>
            </a:r>
            <a:r>
              <a:rPr lang="de-DE" sz="2000" dirty="0" smtClean="0">
                <a:latin typeface="Verdana" pitchFamily="34" charset="0"/>
                <a:ea typeface="Verdana" pitchFamily="34" charset="0"/>
                <a:cs typeface="Verdana" pitchFamily="34" charset="0"/>
              </a:rPr>
              <a:t>. Reflexion</a:t>
            </a:r>
          </a:p>
          <a:p>
            <a:pPr marL="452438" indent="-452438">
              <a:spcBef>
                <a:spcPts val="1200"/>
              </a:spcBef>
              <a:buFontTx/>
              <a:buChar char="-"/>
            </a:pPr>
            <a:r>
              <a:rPr lang="de-DE" sz="2000" dirty="0" smtClean="0">
                <a:latin typeface="Verdana" pitchFamily="34" charset="0"/>
                <a:ea typeface="Verdana" pitchFamily="34" charset="0"/>
                <a:cs typeface="Verdana" pitchFamily="34" charset="0"/>
              </a:rPr>
              <a:t>Textproduktion: eigener Text zum Thema,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ggf. unterstützt durch Skizze, Strukturdiagramm usw.</a:t>
            </a:r>
          </a:p>
        </p:txBody>
      </p:sp>
      <p:sp>
        <p:nvSpPr>
          <p:cNvPr id="6" name="Titel 5"/>
          <p:cNvSpPr>
            <a:spLocks noGrp="1"/>
          </p:cNvSpPr>
          <p:nvPr>
            <p:ph type="title"/>
          </p:nvPr>
        </p:nvSpPr>
        <p:spPr>
          <a:xfrm>
            <a:off x="685800" y="404664"/>
            <a:ext cx="7772400" cy="1143000"/>
          </a:xfrm>
        </p:spPr>
        <p:txBody>
          <a:bodyPr/>
          <a:lstStyle/>
          <a:p>
            <a:r>
              <a:rPr lang="de-DE" sz="3200" dirty="0" smtClean="0">
                <a:solidFill>
                  <a:schemeClr val="tx1"/>
                </a:solidFill>
                <a:latin typeface="Verdana" pitchFamily="34" charset="0"/>
                <a:ea typeface="Verdana" pitchFamily="34" charset="0"/>
                <a:cs typeface="Verdana" pitchFamily="34" charset="0"/>
              </a:rPr>
              <a:t>Einbinden von Sachtexten </a:t>
            </a:r>
            <a:br>
              <a:rPr lang="de-DE" sz="3200" dirty="0" smtClean="0">
                <a:solidFill>
                  <a:schemeClr val="tx1"/>
                </a:solidFill>
                <a:latin typeface="Verdana" pitchFamily="34" charset="0"/>
                <a:ea typeface="Verdana" pitchFamily="34" charset="0"/>
                <a:cs typeface="Verdana" pitchFamily="34" charset="0"/>
              </a:rPr>
            </a:br>
            <a:r>
              <a:rPr lang="de-DE" sz="3200" dirty="0" smtClean="0">
                <a:solidFill>
                  <a:schemeClr val="tx1"/>
                </a:solidFill>
                <a:latin typeface="Verdana" pitchFamily="34" charset="0"/>
                <a:ea typeface="Verdana" pitchFamily="34" charset="0"/>
                <a:cs typeface="Verdana" pitchFamily="34" charset="0"/>
              </a:rPr>
              <a:t>in den Unterricht</a:t>
            </a:r>
            <a:endParaRPr lang="de-DE" sz="3200" dirty="0">
              <a:solidFill>
                <a:schemeClr val="tx1"/>
              </a:solidFill>
              <a:latin typeface="Verdana" pitchFamily="34" charset="0"/>
              <a:ea typeface="Verdana" pitchFamily="34" charset="0"/>
              <a:cs typeface="Verdana" pitchFamily="34" charset="0"/>
            </a:endParaRPr>
          </a:p>
        </p:txBody>
      </p:sp>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539552" y="404664"/>
            <a:ext cx="7772400" cy="1143000"/>
          </a:xfrm>
        </p:spPr>
        <p:txBody>
          <a:bodyPr/>
          <a:lstStyle/>
          <a:p>
            <a:r>
              <a:rPr lang="de-DE" sz="4000" dirty="0" smtClean="0">
                <a:solidFill>
                  <a:schemeClr val="tx1"/>
                </a:solidFill>
                <a:latin typeface="Verdana" pitchFamily="34" charset="0"/>
                <a:ea typeface="Verdana" pitchFamily="34" charset="0"/>
                <a:cs typeface="Verdana" pitchFamily="34" charset="0"/>
              </a:rPr>
              <a:t>Arbeiten mit Texten</a:t>
            </a:r>
            <a:endParaRPr lang="de-DE" dirty="0" smtClean="0">
              <a:solidFill>
                <a:schemeClr val="tx1"/>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feld 4"/>
          <p:cNvSpPr txBox="1"/>
          <p:nvPr/>
        </p:nvSpPr>
        <p:spPr>
          <a:xfrm>
            <a:off x="683568" y="1484784"/>
            <a:ext cx="8136904" cy="4832092"/>
          </a:xfrm>
          <a:prstGeom prst="rect">
            <a:avLst/>
          </a:prstGeom>
          <a:noFill/>
        </p:spPr>
        <p:txBody>
          <a:bodyPr wrap="square" rtlCol="0">
            <a:spAutoFit/>
          </a:bodyPr>
          <a:lstStyle/>
          <a:p>
            <a:r>
              <a:rPr lang="de-DE" sz="1400" dirty="0" smtClean="0">
                <a:latin typeface="Verdana" pitchFamily="34" charset="0"/>
                <a:ea typeface="Verdana" pitchFamily="34" charset="0"/>
                <a:cs typeface="Verdana" pitchFamily="34" charset="0"/>
              </a:rPr>
              <a:t>Die Summe der Anpassungen der Organismen einer Art definiert ihre ökologische Nische. Über Akklimatisation können sich Lebewesen in den durch das Erbgut gesetzten Grenzen an bestimmte Umweltfaktoren anpassen. Die verschiedenen möglichen Phänotypen eines Genotyps werden als seine Reaktionsnorm </a:t>
            </a:r>
            <a:r>
              <a:rPr lang="de-DE" sz="1400" dirty="0" err="1" smtClean="0">
                <a:latin typeface="Verdana" pitchFamily="34" charset="0"/>
                <a:ea typeface="Verdana" pitchFamily="34" charset="0"/>
                <a:cs typeface="Verdana" pitchFamily="34" charset="0"/>
              </a:rPr>
              <a:t>bezeichEnet</a:t>
            </a:r>
            <a:r>
              <a:rPr lang="de-DE" sz="1400" dirty="0" smtClean="0">
                <a:latin typeface="Verdana" pitchFamily="34" charset="0"/>
                <a:ea typeface="Verdana" pitchFamily="34" charset="0"/>
                <a:cs typeface="Verdana" pitchFamily="34" charset="0"/>
              </a:rPr>
              <a:t>. </a:t>
            </a:r>
            <a:r>
              <a:rPr lang="de-DE" sz="1400" dirty="0" err="1" smtClean="0">
                <a:latin typeface="Verdana" pitchFamily="34" charset="0"/>
                <a:ea typeface="Verdana" pitchFamily="34" charset="0"/>
                <a:cs typeface="Verdana" pitchFamily="34" charset="0"/>
              </a:rPr>
              <a:t>Adaptationen</a:t>
            </a:r>
            <a:r>
              <a:rPr lang="de-DE" sz="1400" dirty="0" smtClean="0">
                <a:latin typeface="Verdana" pitchFamily="34" charset="0"/>
                <a:ea typeface="Verdana" pitchFamily="34" charset="0"/>
                <a:cs typeface="Verdana" pitchFamily="34" charset="0"/>
              </a:rPr>
              <a:t> erfolgen immer an die gegenwärtige Umwelt. Das hat zur Folge, dass ein Merkmal seinen adaptierten Charakter auch dadurch verlieren kann, dass sich die Umwelt verändert. Ursprünglich adaptive Merkmale, die in einer veränderten Umwelt nun nachteilig werden, werden auch als Fehladaptation (auch: Maladaptation) bezeichnet. Lebt ein Organismus in einer </a:t>
            </a:r>
            <a:r>
              <a:rPr lang="de-DE" sz="1400" dirty="0" err="1" smtClean="0">
                <a:latin typeface="Verdana" pitchFamily="34" charset="0"/>
                <a:ea typeface="Verdana" pitchFamily="34" charset="0"/>
                <a:cs typeface="Verdana" pitchFamily="34" charset="0"/>
              </a:rPr>
              <a:t>unvorhersagbaren</a:t>
            </a:r>
            <a:r>
              <a:rPr lang="de-DE" sz="1400" dirty="0" smtClean="0">
                <a:latin typeface="Verdana" pitchFamily="34" charset="0"/>
                <a:ea typeface="Verdana" pitchFamily="34" charset="0"/>
                <a:cs typeface="Verdana" pitchFamily="34" charset="0"/>
              </a:rPr>
              <a:t>, veränderlichen Umwelt, kann eine hohe genetische Variabilität oder eine weite Reaktionsnorm selbst ein adaptives Merkmal sein.</a:t>
            </a:r>
          </a:p>
          <a:p>
            <a:r>
              <a:rPr lang="de-DE" sz="1400" dirty="0" smtClean="0">
                <a:latin typeface="Verdana" pitchFamily="34" charset="0"/>
                <a:ea typeface="Verdana" pitchFamily="34" charset="0"/>
                <a:cs typeface="Verdana" pitchFamily="34" charset="0"/>
              </a:rPr>
              <a:t>Umwelt eines Organismus sind nicht nur die abiotischen Bedingungen und Faktoren, sondern auch die anderen Lebewesen, mit denen er jeweils zusammenlebt - einschließlich seiner Artgenossen. Organismen entwickeln dementsprechend auch </a:t>
            </a:r>
            <a:r>
              <a:rPr lang="de-DE" sz="1400" dirty="0" err="1" smtClean="0">
                <a:latin typeface="Verdana" pitchFamily="34" charset="0"/>
                <a:ea typeface="Verdana" pitchFamily="34" charset="0"/>
                <a:cs typeface="Verdana" pitchFamily="34" charset="0"/>
              </a:rPr>
              <a:t>Adaptationen</a:t>
            </a:r>
            <a:r>
              <a:rPr lang="de-DE" sz="1400" dirty="0" smtClean="0">
                <a:latin typeface="Verdana" pitchFamily="34" charset="0"/>
                <a:ea typeface="Verdana" pitchFamily="34" charset="0"/>
                <a:cs typeface="Verdana" pitchFamily="34" charset="0"/>
              </a:rPr>
              <a:t> in Reaktion auf diese Lebewesen, z. B. schnelles Laufvermögen, um Prädatoren zu entkommen. Da der andere Organismus ebenfalls adaptieren kann, kann es zu einer Rückkoppelung führen. Man spricht hier von </a:t>
            </a:r>
            <a:r>
              <a:rPr lang="de-DE" sz="1400" dirty="0" err="1" smtClean="0">
                <a:latin typeface="Verdana" pitchFamily="34" charset="0"/>
                <a:ea typeface="Verdana" pitchFamily="34" charset="0"/>
                <a:cs typeface="Verdana" pitchFamily="34" charset="0"/>
              </a:rPr>
              <a:t>Koadaption</a:t>
            </a:r>
            <a:r>
              <a:rPr lang="de-DE" sz="1400" dirty="0" smtClean="0">
                <a:latin typeface="Verdana" pitchFamily="34" charset="0"/>
                <a:ea typeface="Verdana" pitchFamily="34" charset="0"/>
                <a:cs typeface="Verdana" pitchFamily="34" charset="0"/>
              </a:rPr>
              <a:t>. </a:t>
            </a:r>
            <a:r>
              <a:rPr lang="de-DE" sz="1400" dirty="0" err="1" smtClean="0">
                <a:latin typeface="Verdana" pitchFamily="34" charset="0"/>
                <a:ea typeface="Verdana" pitchFamily="34" charset="0"/>
                <a:cs typeface="Verdana" pitchFamily="34" charset="0"/>
              </a:rPr>
              <a:t>Koadaptionen</a:t>
            </a:r>
            <a:r>
              <a:rPr lang="de-DE" sz="1400" dirty="0" smtClean="0">
                <a:latin typeface="Verdana" pitchFamily="34" charset="0"/>
                <a:ea typeface="Verdana" pitchFamily="34" charset="0"/>
                <a:cs typeface="Verdana" pitchFamily="34" charset="0"/>
              </a:rPr>
              <a:t> können zu Symbiose oder Mutualismus führen, wenn sie für beide Partner vorteilhaft sind. In anderen Fällen führen sie oft zu einem evolutionären „Wettrüsten“ (siehe auch Koevolution)..</a:t>
            </a:r>
            <a:br>
              <a:rPr lang="de-DE" sz="1400" dirty="0" smtClean="0">
                <a:latin typeface="Verdana" pitchFamily="34" charset="0"/>
                <a:ea typeface="Verdana" pitchFamily="34" charset="0"/>
                <a:cs typeface="Verdana" pitchFamily="34" charset="0"/>
              </a:rPr>
            </a:br>
            <a:r>
              <a:rPr lang="de-DE" sz="1400" dirty="0" smtClean="0">
                <a:latin typeface="Verdana" pitchFamily="34" charset="0"/>
                <a:ea typeface="Verdana" pitchFamily="34" charset="0"/>
                <a:cs typeface="Verdana" pitchFamily="34" charset="0"/>
              </a:rPr>
              <a:t/>
            </a:r>
            <a:br>
              <a:rPr lang="de-DE" sz="1400" dirty="0" smtClean="0">
                <a:latin typeface="Verdana" pitchFamily="34" charset="0"/>
                <a:ea typeface="Verdana" pitchFamily="34" charset="0"/>
                <a:cs typeface="Verdana" pitchFamily="34" charset="0"/>
              </a:rPr>
            </a:br>
            <a:r>
              <a:rPr lang="de-DE" sz="1400" dirty="0" smtClean="0">
                <a:latin typeface="Verdana" pitchFamily="34" charset="0"/>
                <a:ea typeface="Verdana" pitchFamily="34" charset="0"/>
                <a:cs typeface="Verdana" pitchFamily="34" charset="0"/>
              </a:rPr>
              <a:t>http://de.wikipedia.org/wiki/Evolution%C3%A4re_Anpassung.html</a:t>
            </a:r>
          </a:p>
        </p:txBody>
      </p:sp>
      <p:sp>
        <p:nvSpPr>
          <p:cNvPr id="6" name="Textfeld 5"/>
          <p:cNvSpPr txBox="1"/>
          <p:nvPr/>
        </p:nvSpPr>
        <p:spPr>
          <a:xfrm>
            <a:off x="1547664" y="1412776"/>
            <a:ext cx="6264696" cy="4907461"/>
          </a:xfrm>
          <a:prstGeom prst="rect">
            <a:avLst/>
          </a:prstGeom>
          <a:solidFill>
            <a:srgbClr val="FFC000"/>
          </a:solidFill>
          <a:effectLst>
            <a:outerShdw blurRad="342900" dist="203200" dir="2700000" sx="103000" sy="103000" algn="tl" rotWithShape="0">
              <a:prstClr val="black">
                <a:alpha val="40000"/>
              </a:prstClr>
            </a:outerShdw>
          </a:effectLst>
        </p:spPr>
        <p:txBody>
          <a:bodyPr wrap="square" lIns="216000" tIns="144000" rIns="216000" bIns="144000" rtlCol="0">
            <a:spAutoFit/>
          </a:bodyPr>
          <a:lstStyle/>
          <a:p>
            <a:pPr>
              <a:lnSpc>
                <a:spcPct val="150000"/>
              </a:lnSpc>
            </a:pPr>
            <a:r>
              <a:rPr lang="de-DE" sz="2000" dirty="0" smtClean="0">
                <a:latin typeface="Verdana" pitchFamily="34" charset="0"/>
                <a:ea typeface="Verdana" pitchFamily="34" charset="0"/>
                <a:cs typeface="Verdana" pitchFamily="34" charset="0"/>
              </a:rPr>
              <a:t>Erproben Sie an diesem Text oder </a:t>
            </a:r>
            <a:r>
              <a:rPr lang="de-DE" sz="2000" dirty="0" err="1" smtClean="0">
                <a:latin typeface="Verdana" pitchFamily="34" charset="0"/>
                <a:ea typeface="Verdana" pitchFamily="34" charset="0"/>
                <a:cs typeface="Verdana" pitchFamily="34" charset="0"/>
              </a:rPr>
              <a:t>selbstge</a:t>
            </a:r>
            <a:r>
              <a:rPr lang="de-DE" sz="2000" dirty="0" smtClean="0">
                <a:latin typeface="Verdana" pitchFamily="34" charset="0"/>
                <a:ea typeface="Verdana" pitchFamily="34" charset="0"/>
                <a:cs typeface="Verdana" pitchFamily="34" charset="0"/>
              </a:rPr>
              <a:t>-wählten verschiedene „Lesestrategien“, z.B.</a:t>
            </a:r>
          </a:p>
          <a:p>
            <a:pPr>
              <a:lnSpc>
                <a:spcPct val="150000"/>
              </a:lnSpc>
              <a:buFontTx/>
              <a:buChar char="-"/>
            </a:pPr>
            <a:r>
              <a:rPr lang="de-DE" sz="2000" dirty="0" smtClean="0">
                <a:latin typeface="Verdana" pitchFamily="34" charset="0"/>
                <a:ea typeface="Verdana" pitchFamily="34" charset="0"/>
                <a:cs typeface="Verdana" pitchFamily="34" charset="0"/>
              </a:rPr>
              <a:t>  die Anlage eines Glossars</a:t>
            </a:r>
          </a:p>
          <a:p>
            <a:pPr>
              <a:lnSpc>
                <a:spcPct val="150000"/>
              </a:lnSpc>
              <a:buFontTx/>
              <a:buChar char="-"/>
            </a:pPr>
            <a:r>
              <a:rPr lang="de-DE" sz="2000" dirty="0" smtClean="0">
                <a:latin typeface="Verdana" pitchFamily="34" charset="0"/>
                <a:ea typeface="Verdana" pitchFamily="34" charset="0"/>
                <a:cs typeface="Verdana" pitchFamily="34" charset="0"/>
              </a:rPr>
              <a:t>  das Suchen von Schlüsselwörtern</a:t>
            </a:r>
          </a:p>
          <a:p>
            <a:pPr>
              <a:lnSpc>
                <a:spcPct val="150000"/>
              </a:lnSpc>
              <a:buFontTx/>
              <a:buChar char="-"/>
            </a:pPr>
            <a:r>
              <a:rPr lang="de-DE" sz="2000" dirty="0" smtClean="0">
                <a:latin typeface="Verdana" pitchFamily="34" charset="0"/>
                <a:ea typeface="Verdana" pitchFamily="34" charset="0"/>
                <a:cs typeface="Verdana" pitchFamily="34" charset="0"/>
              </a:rPr>
              <a:t>  das „Expandieren“ des Textes, m.a.W. die Übersetzung in Alltagssprache</a:t>
            </a:r>
          </a:p>
          <a:p>
            <a:pPr>
              <a:lnSpc>
                <a:spcPct val="150000"/>
              </a:lnSpc>
            </a:pPr>
            <a:endParaRPr lang="de-DE" sz="2000" dirty="0" smtClean="0">
              <a:latin typeface="Verdana" pitchFamily="34" charset="0"/>
              <a:ea typeface="Verdana" pitchFamily="34" charset="0"/>
              <a:cs typeface="Verdana" pitchFamily="34" charset="0"/>
            </a:endParaRPr>
          </a:p>
          <a:p>
            <a:pPr>
              <a:lnSpc>
                <a:spcPct val="150000"/>
              </a:lnSpc>
            </a:pPr>
            <a:r>
              <a:rPr lang="de-DE" sz="2000" dirty="0" smtClean="0">
                <a:latin typeface="Verdana" pitchFamily="34" charset="0"/>
                <a:ea typeface="Verdana" pitchFamily="34" charset="0"/>
                <a:cs typeface="Verdana" pitchFamily="34" charset="0"/>
              </a:rPr>
              <a:t>Erstellen Sie geeignete Arbeitsmaterialien zum Text! Stellen Sie sie später im Plenum vor!</a:t>
            </a:r>
            <a:endParaRPr lang="de-DE" sz="2000" dirty="0">
              <a:latin typeface="Verdana" pitchFamily="34" charset="0"/>
              <a:ea typeface="Verdana" pitchFamily="34" charset="0"/>
              <a:cs typeface="Verdana" pitchFamily="34" charset="0"/>
            </a:endParaRPr>
          </a:p>
        </p:txBody>
      </p:sp>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Titel 5"/>
          <p:cNvSpPr>
            <a:spLocks noGrp="1"/>
          </p:cNvSpPr>
          <p:nvPr>
            <p:ph type="title"/>
          </p:nvPr>
        </p:nvSpPr>
        <p:spPr>
          <a:xfrm>
            <a:off x="832048" y="116632"/>
            <a:ext cx="7772400" cy="1143000"/>
          </a:xfrm>
        </p:spPr>
        <p:txBody>
          <a:bodyPr/>
          <a:lstStyle/>
          <a:p>
            <a:r>
              <a:rPr lang="de-DE" sz="4000" dirty="0" smtClean="0">
                <a:solidFill>
                  <a:schemeClr val="tx1"/>
                </a:solidFill>
                <a:latin typeface="Verdana" pitchFamily="34" charset="0"/>
                <a:ea typeface="Verdana" pitchFamily="34" charset="0"/>
                <a:cs typeface="Verdana" pitchFamily="34" charset="0"/>
              </a:rPr>
              <a:t>Lesekompetenz entwickeln</a:t>
            </a:r>
            <a:endParaRPr lang="de-DE" sz="4000" dirty="0">
              <a:solidFill>
                <a:schemeClr val="tx1"/>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1259632" y="1124744"/>
            <a:ext cx="6802710" cy="5183883"/>
          </a:xfrm>
          <a:prstGeom prst="rect">
            <a:avLst/>
          </a:prstGeom>
          <a:noFill/>
          <a:ln w="9525">
            <a:noFill/>
            <a:miter lim="800000"/>
            <a:headEnd/>
            <a:tailEnd/>
          </a:ln>
        </p:spPr>
      </p:pic>
      <p:sp>
        <p:nvSpPr>
          <p:cNvPr id="8"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3212976"/>
            <a:ext cx="7772400" cy="1143000"/>
          </a:xfrm>
        </p:spPr>
        <p:txBody>
          <a:bodyPr/>
          <a:lstStyle/>
          <a:p>
            <a:r>
              <a:rPr lang="de-DE" dirty="0" smtClean="0">
                <a:latin typeface="Verdana" pitchFamily="34" charset="0"/>
              </a:rPr>
              <a:t>Vielen Dank für Ihr Interesse und für Ihre Mitarbeit!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DS Kiew – Differenzieren (I) - Dr. L. Stäudel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609600"/>
            <a:ext cx="7918648" cy="1143000"/>
          </a:xfrm>
        </p:spPr>
        <p:txBody>
          <a:bodyPr/>
          <a:lstStyle/>
          <a:p>
            <a:r>
              <a:rPr lang="de-DE" sz="2800" dirty="0" smtClean="0">
                <a:latin typeface="Verdana" pitchFamily="34" charset="0"/>
              </a:rPr>
              <a:t>Aufgabenkultur &amp; Unterrichtsskript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8" name="Picture 3" descr="Image3"/>
          <p:cNvPicPr>
            <a:picLocks noChangeAspect="1" noChangeArrowheads="1"/>
          </p:cNvPicPr>
          <p:nvPr/>
        </p:nvPicPr>
        <p:blipFill>
          <a:blip r:embed="rId3" cstate="print"/>
          <a:srcRect/>
          <a:stretch>
            <a:fillRect/>
          </a:stretch>
        </p:blipFill>
        <p:spPr bwMode="auto">
          <a:xfrm>
            <a:off x="251520" y="1772816"/>
            <a:ext cx="8310562" cy="4103688"/>
          </a:xfrm>
          <a:prstGeom prst="rect">
            <a:avLst/>
          </a:prstGeom>
          <a:noFill/>
          <a:ln w="9525">
            <a:noFill/>
            <a:miter lim="800000"/>
            <a:headEnd/>
            <a:tailEnd/>
          </a:ln>
        </p:spPr>
      </p:pic>
      <p:sp>
        <p:nvSpPr>
          <p:cNvPr id="11" name="Rectangle 2"/>
          <p:cNvSpPr txBox="1">
            <a:spLocks noChangeArrowheads="1"/>
          </p:cNvSpPr>
          <p:nvPr/>
        </p:nvSpPr>
        <p:spPr bwMode="auto">
          <a:xfrm rot="16200000">
            <a:off x="5717752" y="3202137"/>
            <a:ext cx="6332241" cy="449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Josef </a:t>
            </a:r>
            <a:r>
              <a:rPr kumimoji="0" lang="de-DE" sz="1000" b="0" i="0" u="none" strike="noStrike" kern="0" cap="none" spc="0" normalizeH="0" baseline="0" noProof="0" dirty="0" err="1" smtClean="0">
                <a:ln>
                  <a:noFill/>
                </a:ln>
                <a:solidFill>
                  <a:schemeClr val="tx2"/>
                </a:solidFill>
                <a:effectLst/>
                <a:uLnTx/>
                <a:uFillTx/>
                <a:latin typeface="Verdana" pitchFamily="34" charset="0"/>
                <a:ea typeface="Verdana" pitchFamily="34" charset="0"/>
                <a:cs typeface="Verdana" pitchFamily="34" charset="0"/>
              </a:rPr>
              <a:t>Leisen:Qualitätssteigerung</a:t>
            </a:r>
            <a:r>
              <a:rPr kumimoji="0" lang="de-DE" sz="10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 des Physikunterrichts durch Weiterentwicklung der Aufgabenkultur. In: MNU 54/7 2001, S. 401 – 405</a:t>
            </a: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DS Kiew – Differenzieren (I) - Dr. L. </a:t>
            </a:r>
            <a:r>
              <a:rPr lang="de-DE" dirty="0" err="1" smtClean="0">
                <a:latin typeface="Calibri" pitchFamily="34" charset="0"/>
              </a:rPr>
              <a:t>Stäudel</a:t>
            </a:r>
            <a:r>
              <a:rPr lang="de-DE" dirty="0" smtClean="0">
                <a:latin typeface="Calibri" pitchFamily="34" charset="0"/>
              </a:rPr>
              <a:t> - 01/2014</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734144" y="381000"/>
            <a:ext cx="6934200" cy="1143000"/>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Franz E. WEINERT (1930 - 2001)</a:t>
            </a:r>
          </a:p>
        </p:txBody>
      </p:sp>
      <p:sp>
        <p:nvSpPr>
          <p:cNvPr id="18435" name="Rectangle 3"/>
          <p:cNvSpPr>
            <a:spLocks noGrp="1" noChangeArrowheads="1"/>
          </p:cNvSpPr>
          <p:nvPr>
            <p:ph type="body" idx="1"/>
          </p:nvPr>
        </p:nvSpPr>
        <p:spPr>
          <a:xfrm>
            <a:off x="3200400" y="2057400"/>
            <a:ext cx="5334000" cy="939552"/>
          </a:xfrm>
        </p:spPr>
        <p:txBody>
          <a:bodyPr/>
          <a:lstStyle/>
          <a:p>
            <a:pPr eaLnBrk="1" hangingPunct="1">
              <a:buFontTx/>
              <a:buNone/>
            </a:pPr>
            <a:r>
              <a:rPr lang="de-DE" sz="2600" dirty="0" smtClean="0">
                <a:latin typeface="Verdana" pitchFamily="34" charset="0"/>
                <a:ea typeface="Verdana" pitchFamily="34" charset="0"/>
                <a:cs typeface="Verdana" pitchFamily="34" charset="0"/>
              </a:rPr>
              <a:t>Trennung von Lern- und </a:t>
            </a:r>
            <a:br>
              <a:rPr lang="de-DE" sz="2600" dirty="0" smtClean="0">
                <a:latin typeface="Verdana" pitchFamily="34" charset="0"/>
                <a:ea typeface="Verdana" pitchFamily="34" charset="0"/>
                <a:cs typeface="Verdana" pitchFamily="34" charset="0"/>
              </a:rPr>
            </a:br>
            <a:r>
              <a:rPr lang="de-DE" sz="2600" dirty="0" smtClean="0">
                <a:latin typeface="Verdana" pitchFamily="34" charset="0"/>
                <a:ea typeface="Verdana" pitchFamily="34" charset="0"/>
                <a:cs typeface="Verdana" pitchFamily="34" charset="0"/>
              </a:rPr>
              <a:t>Leistungssituationen</a:t>
            </a:r>
          </a:p>
        </p:txBody>
      </p:sp>
      <p:pic>
        <p:nvPicPr>
          <p:cNvPr id="9"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extfeld 7"/>
          <p:cNvSpPr txBox="1"/>
          <p:nvPr/>
        </p:nvSpPr>
        <p:spPr>
          <a:xfrm>
            <a:off x="3059832" y="3501008"/>
            <a:ext cx="5256584" cy="2210175"/>
          </a:xfrm>
          <a:prstGeom prst="rect">
            <a:avLst/>
          </a:prstGeom>
          <a:noFill/>
          <a:ln w="25400">
            <a:solidFill>
              <a:schemeClr val="accent6">
                <a:lumMod val="75000"/>
              </a:schemeClr>
            </a:solidFill>
          </a:ln>
        </p:spPr>
        <p:txBody>
          <a:bodyPr wrap="square" lIns="288000" tIns="180000" bIns="180000" rtlCol="0">
            <a:spAutoFit/>
          </a:bodyPr>
          <a:lstStyle/>
          <a:p>
            <a:r>
              <a:rPr lang="de-DE" dirty="0" smtClean="0">
                <a:latin typeface="Verdana" pitchFamily="34" charset="0"/>
                <a:ea typeface="Verdana" pitchFamily="34" charset="0"/>
                <a:cs typeface="Verdana" pitchFamily="34" charset="0"/>
              </a:rPr>
              <a:t>„Wer sich subjektiv in einer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Leistungssituation wähnt, bemüht sich in erster Linie darum, Erfolge zu erzielen und Misserfolge zu vermeiden</a:t>
            </a:r>
            <a:r>
              <a:rPr lang="de-DE" dirty="0" smtClean="0"/>
              <a:t>.“</a:t>
            </a:r>
            <a:endParaRPr lang="de-DE" dirty="0"/>
          </a:p>
        </p:txBody>
      </p:sp>
      <p:pic>
        <p:nvPicPr>
          <p:cNvPr id="4098" name="Picture 2" descr="http://www.psychologie.uni-heidelberg.de/willkomm/geschichte-entw/poster/images/fotos/weinert.jpg"/>
          <p:cNvPicPr>
            <a:picLocks noChangeAspect="1" noChangeArrowheads="1"/>
          </p:cNvPicPr>
          <p:nvPr/>
        </p:nvPicPr>
        <p:blipFill>
          <a:blip r:embed="rId3" cstate="print"/>
          <a:srcRect/>
          <a:stretch>
            <a:fillRect/>
          </a:stretch>
        </p:blipFill>
        <p:spPr bwMode="auto">
          <a:xfrm>
            <a:off x="1187624" y="1628800"/>
            <a:ext cx="1647825" cy="2543175"/>
          </a:xfrm>
          <a:prstGeom prst="rect">
            <a:avLst/>
          </a:prstGeom>
          <a:noFill/>
        </p:spPr>
      </p:pic>
      <p:sp>
        <p:nvSpPr>
          <p:cNvPr id="11"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DS Kiew – Differenzieren (I) - 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- 01/2014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3006</Words>
  <Application>Microsoft Office PowerPoint</Application>
  <PresentationFormat>Bildschirmpräsentation (4:3)</PresentationFormat>
  <Paragraphs>653</Paragraphs>
  <Slides>73</Slides>
  <Notes>14</Notes>
  <HiddenSlides>0</HiddenSlides>
  <MMClips>1</MMClips>
  <ScaleCrop>false</ScaleCrop>
  <HeadingPairs>
    <vt:vector size="4" baseType="variant">
      <vt:variant>
        <vt:lpstr>Design</vt:lpstr>
      </vt:variant>
      <vt:variant>
        <vt:i4>1</vt:i4>
      </vt:variant>
      <vt:variant>
        <vt:lpstr>Folientitel</vt:lpstr>
      </vt:variant>
      <vt:variant>
        <vt:i4>73</vt:i4>
      </vt:variant>
    </vt:vector>
  </HeadingPairs>
  <TitlesOfParts>
    <vt:vector size="74" baseType="lpstr">
      <vt:lpstr>Standarddesign</vt:lpstr>
      <vt:lpstr>Ansätze zur Differenzierung im mathematisch-naturwissenschaftlichen Unterricht</vt:lpstr>
      <vt:lpstr>Verlaufsplan</vt:lpstr>
      <vt:lpstr>Diese Präsentation sowie die benutzten und weitere Materialien finden Sie zum Download unter:</vt:lpstr>
      <vt:lpstr>Folie 4</vt:lpstr>
      <vt:lpstr>Folie 5</vt:lpstr>
      <vt:lpstr>Folie 6</vt:lpstr>
      <vt:lpstr>Folie 7</vt:lpstr>
      <vt:lpstr>Aufgabenkultur &amp; Unterrichtsskript </vt:lpstr>
      <vt:lpstr>Franz E. WEINERT (1930 - 2001)</vt:lpstr>
      <vt:lpstr>LEV VYGOTSKI (1896-1934)</vt:lpstr>
      <vt:lpstr>Was sich als Inhalt für (Lern-)Aufgaben  besonders gut eignet:</vt:lpstr>
      <vt:lpstr>Reorganisation von (Alltags-) Wissen Ein (altes) Beispiel aus der SINUS-Arbeit</vt:lpstr>
      <vt:lpstr>Variation von Experimenten durch Analogie-Konstruktion</vt:lpstr>
      <vt:lpstr>Folie 14</vt:lpstr>
      <vt:lpstr>Ausprobieren!</vt:lpstr>
      <vt:lpstr>Aufgaben mit gestuften Hilfen als selbstdifferenzierendes Format</vt:lpstr>
      <vt:lpstr>Arten von Hilfen</vt:lpstr>
      <vt:lpstr>Inhaltliche Hilfen</vt:lpstr>
      <vt:lpstr>Lernstrategische Hilfen</vt:lpstr>
      <vt:lpstr>Läuft das Glas aus? Ein Beispiel für den nw Anfangsunterricht</vt:lpstr>
      <vt:lpstr>Läuft das Glas aus?</vt:lpstr>
      <vt:lpstr>Die Konstruktion der Hilfen</vt:lpstr>
      <vt:lpstr>Die Konstruktion der Hilfen (I)</vt:lpstr>
      <vt:lpstr>Die Konstruktion der Hilfen (II)</vt:lpstr>
      <vt:lpstr>Folie 25</vt:lpstr>
      <vt:lpstr>Folie 26</vt:lpstr>
      <vt:lpstr>Erfahrungen bei Entwicklung und Erprobung von „Aufgaben mit gestuften Hilfen“</vt:lpstr>
      <vt:lpstr>Empirische Befunde zu „Aufgaben mit gestuften Hilfen“ </vt:lpstr>
      <vt:lpstr>Aktuell: Hilfen via Tablet oder Smartphone </vt:lpstr>
      <vt:lpstr>Hilfen via Tablet oder Smartphone </vt:lpstr>
      <vt:lpstr>Folie 31</vt:lpstr>
      <vt:lpstr>Folie 32</vt:lpstr>
      <vt:lpstr>Folie 33</vt:lpstr>
      <vt:lpstr>Zum Start:  drei Methodenwerkzeuge mit Spielcharakter</vt:lpstr>
      <vt:lpstr>Folie 35</vt:lpstr>
      <vt:lpstr>Folie 36</vt:lpstr>
      <vt:lpstr>Folie 37</vt:lpstr>
      <vt:lpstr>Folie 38</vt:lpstr>
      <vt:lpstr>Folie 39</vt:lpstr>
      <vt:lpstr>Folie 40</vt:lpstr>
      <vt:lpstr>Folie 41</vt:lpstr>
      <vt:lpstr>Ein „Schaufensterbummel“  und ein „Kugellager“:</vt:lpstr>
      <vt:lpstr>Folie 43</vt:lpstr>
      <vt:lpstr>Methodenwerkzeuge - Übersicht</vt:lpstr>
      <vt:lpstr>Methodenwerkzeuge  zur Wiederholung, Festigung und Vertiefung</vt:lpstr>
      <vt:lpstr>Memory</vt:lpstr>
      <vt:lpstr>Methodenwerkzeuge zur Strukturierung und Hierarchisierung vorhandener Kenntnisse</vt:lpstr>
      <vt:lpstr>Kärtchentisch</vt:lpstr>
      <vt:lpstr>Folie 49</vt:lpstr>
      <vt:lpstr>MindManager Smart</vt:lpstr>
      <vt:lpstr>Cmap </vt:lpstr>
      <vt:lpstr>Und jetzt an die Arbeit:</vt:lpstr>
      <vt:lpstr>Folie 53</vt:lpstr>
      <vt:lpstr>Folie 54</vt:lpstr>
      <vt:lpstr> Bereichsspezifische Lesefähigkeit  fördern</vt:lpstr>
      <vt:lpstr>  </vt:lpstr>
      <vt:lpstr>Fachsprache und Alltagssprache  (M. Wagenschein)</vt:lpstr>
      <vt:lpstr>Lesefähigkeit  </vt:lpstr>
      <vt:lpstr>Bereichsspezifische Lesefähigkeit</vt:lpstr>
      <vt:lpstr>Bereichsspezifische Lesefähigkeit</vt:lpstr>
      <vt:lpstr>Methodenwerkzeuge</vt:lpstr>
      <vt:lpstr>Folie 62</vt:lpstr>
      <vt:lpstr>Methodenwerkzeuge</vt:lpstr>
      <vt:lpstr>Folie 64</vt:lpstr>
      <vt:lpstr>Rätsel / Kammrätsel</vt:lpstr>
      <vt:lpstr>HotPotatoes</vt:lpstr>
      <vt:lpstr>Arbeitsphase</vt:lpstr>
      <vt:lpstr>Lesestrategien</vt:lpstr>
      <vt:lpstr>Lesestrategien</vt:lpstr>
      <vt:lpstr>Einbinden von Sachtexten  in den Unterricht</vt:lpstr>
      <vt:lpstr>Arbeiten mit Texten</vt:lpstr>
      <vt:lpstr>Lesekompetenz entwickeln</vt:lpstr>
      <vt:lpstr>Vielen Dank für Ihr Interesse und für Ihre Mitarbeit!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Binnendifferenzierung im naturwissenschaftlichen Unterricht:  Methodenwerkzeuge und spielerische Ansätze</dc:title>
  <dc:creator>lutz</dc:creator>
  <cp:lastModifiedBy>neu</cp:lastModifiedBy>
  <cp:revision>66</cp:revision>
  <cp:lastPrinted>2003-01-21T20:18:27Z</cp:lastPrinted>
  <dcterms:created xsi:type="dcterms:W3CDTF">2001-10-21T10:59:44Z</dcterms:created>
  <dcterms:modified xsi:type="dcterms:W3CDTF">2014-02-01T15:51:39Z</dcterms:modified>
</cp:coreProperties>
</file>