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90" r:id="rId2"/>
    <p:sldId id="312" r:id="rId3"/>
    <p:sldId id="296" r:id="rId4"/>
    <p:sldId id="334" r:id="rId5"/>
    <p:sldId id="318" r:id="rId6"/>
    <p:sldId id="320" r:id="rId7"/>
    <p:sldId id="297" r:id="rId8"/>
    <p:sldId id="308" r:id="rId9"/>
    <p:sldId id="307" r:id="rId10"/>
    <p:sldId id="309" r:id="rId11"/>
    <p:sldId id="298" r:id="rId12"/>
    <p:sldId id="335" r:id="rId13"/>
    <p:sldId id="303" r:id="rId14"/>
    <p:sldId id="299" r:id="rId15"/>
    <p:sldId id="300" r:id="rId16"/>
    <p:sldId id="284" r:id="rId17"/>
    <p:sldId id="281" r:id="rId18"/>
    <p:sldId id="292" r:id="rId19"/>
    <p:sldId id="310" r:id="rId20"/>
    <p:sldId id="336" r:id="rId21"/>
    <p:sldId id="356" r:id="rId22"/>
    <p:sldId id="287" r:id="rId23"/>
    <p:sldId id="295" r:id="rId24"/>
    <p:sldId id="331" r:id="rId25"/>
    <p:sldId id="278" r:id="rId26"/>
    <p:sldId id="288" r:id="rId27"/>
    <p:sldId id="333" r:id="rId28"/>
    <p:sldId id="294" r:id="rId29"/>
    <p:sldId id="313" r:id="rId30"/>
    <p:sldId id="339" r:id="rId31"/>
    <p:sldId id="337" r:id="rId32"/>
    <p:sldId id="317" r:id="rId33"/>
    <p:sldId id="338" r:id="rId34"/>
    <p:sldId id="341" r:id="rId35"/>
    <p:sldId id="265" r:id="rId36"/>
    <p:sldId id="286" r:id="rId37"/>
    <p:sldId id="342" r:id="rId38"/>
    <p:sldId id="343" r:id="rId39"/>
    <p:sldId id="332" r:id="rId40"/>
    <p:sldId id="360" r:id="rId41"/>
    <p:sldId id="344" r:id="rId42"/>
    <p:sldId id="345" r:id="rId43"/>
    <p:sldId id="305" r:id="rId44"/>
    <p:sldId id="346" r:id="rId45"/>
    <p:sldId id="349" r:id="rId46"/>
    <p:sldId id="350" r:id="rId47"/>
    <p:sldId id="351" r:id="rId48"/>
    <p:sldId id="352" r:id="rId49"/>
    <p:sldId id="348" r:id="rId50"/>
    <p:sldId id="353" r:id="rId51"/>
    <p:sldId id="355" r:id="rId5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80808"/>
    <a:srgbClr val="0033CC"/>
    <a:srgbClr val="0066FF"/>
    <a:srgbClr val="0000FF"/>
    <a:srgbClr val="3333FF"/>
    <a:srgbClr val="0099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5" autoAdjust="0"/>
    <p:restoredTop sz="93010" autoAdjust="0"/>
  </p:normalViewPr>
  <p:slideViewPr>
    <p:cSldViewPr>
      <p:cViewPr varScale="1">
        <p:scale>
          <a:sx n="68" d="100"/>
          <a:sy n="68" d="100"/>
        </p:scale>
        <p:origin x="-12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36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052B454-6058-463C-8EBF-859C0574490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8D27494-1427-4BD3-B40A-1AEACBF7E4B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098370-34EA-440E-A53B-8E459945EBCB}" type="slidenum">
              <a:rPr lang="de-DE" smtClean="0"/>
              <a:pPr/>
              <a:t>20</a:t>
            </a:fld>
            <a:endParaRPr lang="de-DE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C14FFE-B940-4562-99D2-96CE7FB02284}" type="slidenum">
              <a:rPr lang="de-DE" smtClean="0"/>
              <a:pPr/>
              <a:t>25</a:t>
            </a:fld>
            <a:endParaRPr lang="de-DE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098370-34EA-440E-A53B-8E459945EBCB}" type="slidenum">
              <a:rPr lang="de-DE" smtClean="0"/>
              <a:pPr/>
              <a:t>30</a:t>
            </a:fld>
            <a:endParaRPr lang="de-DE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098370-34EA-440E-A53B-8E459945EBCB}" type="slidenum">
              <a:rPr lang="de-DE" smtClean="0"/>
              <a:pPr/>
              <a:t>34</a:t>
            </a:fld>
            <a:endParaRPr lang="de-DE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098370-34EA-440E-A53B-8E459945EBCB}" type="slidenum">
              <a:rPr lang="de-DE" smtClean="0"/>
              <a:pPr/>
              <a:t>35</a:t>
            </a:fld>
            <a:endParaRPr lang="de-DE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098370-34EA-440E-A53B-8E459945EBCB}" type="slidenum">
              <a:rPr lang="de-DE" smtClean="0"/>
              <a:pPr/>
              <a:t>42</a:t>
            </a:fld>
            <a:endParaRPr lang="de-DE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D27494-1427-4BD3-B40A-1AEACBF7E4BB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D27494-1427-4BD3-B40A-1AEACBF7E4BB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WS Differenzierung Istanbul 3.-5.April 2014  –  Dr. L. Stäudel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FA337-D264-4F0C-806C-EF999E03246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WS Differenzierung Istanbul 3.-5.April 2014  –  Dr. L. Stäudel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9688E-C9EC-44AC-93DF-A756B904612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261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WS Differenzierung Istanbul 3.-5.April 2014  –  Dr. L. Stäudel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1723E-8ACD-42A6-852F-CE3E015F3AA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7846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673600" y="1981200"/>
            <a:ext cx="3784600" cy="41148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WS Differenzierung Istanbul 3.-5.April 2014  –  Dr. L. Stäudel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CF67F-376F-45AA-B64E-93A86398183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WS Differenzierung Istanbul 3.-5.April 2014  –  Dr. L. Stäudel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CB7D8-E337-4AA9-8184-5310FE60DBC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1784" y="2906316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WS Differenzierung Istanbul 3.-5.April 2014  –  Dr. L. Stäudel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8F6C1-8778-4762-A56B-E0C5133277B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84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73600" y="1981200"/>
            <a:ext cx="3784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WS Differenzierung Istanbul 3.-5.April 2014  –  Dr. L. Stäudel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4E5F9-54BE-437D-8D94-9D1FFEAC35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6085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6085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WS Differenzierung Istanbul 3.-5.April 2014  –  Dr. L. Stäudel</a:t>
            </a: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9F96C-BE92-4A1D-AD48-E91CC955230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WS Differenzierung Istanbul 3.-5.April 2014  –  Dr. L. Stäudel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62252-D5A2-4D6E-B2FB-D16B409B79E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WS Differenzierung Istanbul 3.-5.April 2014  –  Dr. L. Stäudel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AEF8C-F2AE-43D9-B7D4-447411F28AF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272653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4703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WS Differenzierung Istanbul 3.-5.April 2014  –  Dr. L. Stäudel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053D7-6B85-4333-9C1A-BC6B7D1A6A6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817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817" y="536733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WS Differenzierung Istanbul 3.-5.April 2014  –  Dr. L. Stäudel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08337-384E-42DF-8BB1-1A1CF872618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de-DE" smtClean="0"/>
              <a:t>WS Differenzierung Istanbul 3.-5.April 2014  –  Dr. L. Stäudel</a:t>
            </a: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4847F63-BE70-4045-BCE8-7DA3162319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fade thruBlk="1"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file:///C:\Program%20Files%20(x86)\Mindjet\MindManager%20Smart\MindManSM.exe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Binnendifferenzierung</a:t>
            </a:r>
            <a:br>
              <a:rPr lang="de-DE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(nicht nur) im </a:t>
            </a:r>
            <a:r>
              <a:rPr lang="de-DE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naturwissenschaftlichenUnterricht</a:t>
            </a:r>
            <a:endParaRPr lang="de-DE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2770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1259632" y="5085184"/>
            <a:ext cx="6400800" cy="960512"/>
          </a:xfrm>
        </p:spPr>
        <p:txBody>
          <a:bodyPr/>
          <a:lstStyle/>
          <a:p>
            <a:r>
              <a:rPr lang="de-DE" sz="2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Dr. Lutz Stäudel, Leipzig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1339552" y="980728"/>
            <a:ext cx="6400800" cy="1296144"/>
          </a:xfrm>
        </p:spPr>
        <p:txBody>
          <a:bodyPr/>
          <a:lstStyle/>
          <a:p>
            <a:r>
              <a:rPr lang="de-DE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Physik-Tabu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971600" y="2306483"/>
            <a:ext cx="7630935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1463" indent="-271463">
              <a:spcAft>
                <a:spcPts val="600"/>
              </a:spcAft>
              <a:buFont typeface="Arial" pitchFamily="34" charset="0"/>
              <a:buChar char="•"/>
            </a:pPr>
            <a: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Sie erhalten einen Satz Karten mit Begriffen </a:t>
            </a:r>
            <a:b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und jeweils zugehörigen „Tabu“-Begriffen.</a:t>
            </a:r>
          </a:p>
          <a:p>
            <a:pPr marL="271463" indent="-271463">
              <a:spcAft>
                <a:spcPts val="600"/>
              </a:spcAft>
              <a:buFont typeface="Arial" pitchFamily="34" charset="0"/>
              <a:buChar char="•"/>
            </a:pPr>
            <a: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 Spieler erklärt den anderen den jeweiligen</a:t>
            </a:r>
            <a:b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Begriff, ohne die Tabu-Wörter zu benutzen.</a:t>
            </a:r>
          </a:p>
          <a:p>
            <a:pPr marL="271463" indent="-271463">
              <a:spcAft>
                <a:spcPts val="600"/>
              </a:spcAft>
              <a:buFont typeface="Arial" pitchFamily="34" charset="0"/>
              <a:buChar char="•"/>
            </a:pPr>
            <a: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 kann auch in zwei Gruppen gegeneinander</a:t>
            </a:r>
            <a:b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gespielt werden.</a:t>
            </a:r>
          </a:p>
          <a:p>
            <a:pPr marL="271463" indent="-271463">
              <a:spcAft>
                <a:spcPts val="600"/>
              </a:spcAft>
              <a:buFont typeface="Arial" pitchFamily="34" charset="0"/>
              <a:buChar char="•"/>
            </a:pPr>
            <a: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Weiteres siehe Spielanleitung.</a:t>
            </a:r>
          </a:p>
          <a:p>
            <a:pPr marL="271463" indent="-271463">
              <a:spcAft>
                <a:spcPts val="600"/>
              </a:spcAft>
            </a:pPr>
            <a:endParaRPr lang="de-DE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428184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Calibri" pitchFamily="34" charset="0"/>
              </a:rPr>
              <a:t>WS Differenzierung Istanbul 3.-5.April 2014  –  Dr. L. </a:t>
            </a:r>
            <a:r>
              <a:rPr lang="de-DE" dirty="0" err="1" smtClean="0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1403648" y="2780928"/>
            <a:ext cx="6400800" cy="1512168"/>
          </a:xfrm>
        </p:spPr>
        <p:txBody>
          <a:bodyPr/>
          <a:lstStyle/>
          <a:p>
            <a:r>
              <a:rPr lang="de-DE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Arbeits-/Spiel-</a:t>
            </a:r>
            <a:br>
              <a:rPr lang="de-DE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Phase</a:t>
            </a:r>
            <a:endParaRPr lang="de-DE" sz="3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428184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Calibri" pitchFamily="34" charset="0"/>
              </a:rPr>
              <a:t>WS Differenzierung Istanbul 3.-5.April 2014  –  Dr. L. </a:t>
            </a:r>
            <a:r>
              <a:rPr lang="de-DE" dirty="0" err="1" smtClean="0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1331640" y="1700808"/>
            <a:ext cx="6400800" cy="1512168"/>
          </a:xfrm>
        </p:spPr>
        <p:txBody>
          <a:bodyPr/>
          <a:lstStyle/>
          <a:p>
            <a:r>
              <a:rPr lang="de-DE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Was lernt man dabei?</a:t>
            </a:r>
            <a:endParaRPr lang="de-DE" sz="3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428184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Calibri" pitchFamily="34" charset="0"/>
              </a:rPr>
              <a:t>WS Differenzierung Istanbul 3.-5.April 2014  –  Dr. L. </a:t>
            </a:r>
            <a:r>
              <a:rPr lang="de-DE" dirty="0" err="1" smtClean="0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123728" y="3002176"/>
            <a:ext cx="59046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Beim Formel-Rommé ?</a:t>
            </a:r>
          </a:p>
          <a:p>
            <a:pPr marL="0" lvl="0" indent="0" algn="ctr">
              <a:buNone/>
            </a:pPr>
            <a:endParaRPr lang="de-D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Bei den Fressbeziehungen im Wald ?</a:t>
            </a:r>
          </a:p>
          <a:p>
            <a:pPr marL="0" indent="0">
              <a:buNone/>
            </a:pPr>
            <a:endParaRPr lang="de-D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Beim Physik-Tabu ?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1821866" y="855578"/>
            <a:ext cx="5486438" cy="5093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Formel-Rommé als Methodenwerkzeug</a:t>
            </a:r>
          </a:p>
          <a:p>
            <a:pPr marL="271463" indent="-271463">
              <a:spcAft>
                <a:spcPts val="600"/>
              </a:spcAft>
            </a:pPr>
            <a:endParaRPr lang="de-DE" sz="20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1463" indent="-271463">
              <a:spcAft>
                <a:spcPts val="600"/>
              </a:spcAft>
            </a:pP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Typisch:</a:t>
            </a:r>
          </a:p>
          <a:p>
            <a:pPr marL="271463" indent="-271463">
              <a:spcAft>
                <a:spcPts val="600"/>
              </a:spcAft>
              <a:buFont typeface="Arial" pitchFamily="34" charset="0"/>
              <a:buChar char="•"/>
            </a:pP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dient zum Üben und Wiederholen</a:t>
            </a:r>
          </a:p>
          <a:p>
            <a:pPr marL="271463" indent="-271463">
              <a:spcAft>
                <a:spcPts val="600"/>
              </a:spcAft>
              <a:buFont typeface="Arial" pitchFamily="34" charset="0"/>
              <a:buChar char="•"/>
            </a:pP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aktiviert Wissen/Vorwissen</a:t>
            </a:r>
          </a:p>
          <a:p>
            <a:pPr marL="271463" indent="-271463">
              <a:spcAft>
                <a:spcPts val="600"/>
              </a:spcAft>
              <a:buFont typeface="Arial" pitchFamily="34" charset="0"/>
              <a:buChar char="•"/>
            </a:pP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bringt die Schüler zum „Arbeiten“</a:t>
            </a:r>
          </a:p>
          <a:p>
            <a:pPr marL="271463" indent="-271463">
              <a:spcAft>
                <a:spcPts val="600"/>
              </a:spcAft>
              <a:buFont typeface="Arial" pitchFamily="34" charset="0"/>
              <a:buChar char="•"/>
            </a:pP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hat spielerischen Charakter wie andere</a:t>
            </a:r>
            <a:b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MW (Memory, Domino …)</a:t>
            </a:r>
          </a:p>
          <a:p>
            <a:pPr marL="271463" indent="-271463">
              <a:spcAft>
                <a:spcPts val="600"/>
              </a:spcAft>
              <a:buFont typeface="Arial" pitchFamily="34" charset="0"/>
              <a:buChar char="•"/>
            </a:pPr>
            <a:endParaRPr lang="de-DE" sz="20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71463" indent="-271463">
              <a:spcAft>
                <a:spcPts val="600"/>
              </a:spcAft>
            </a:pP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Untypisch:</a:t>
            </a:r>
          </a:p>
          <a:p>
            <a:pPr marL="271463" indent="-271463">
              <a:spcAft>
                <a:spcPts val="600"/>
              </a:spcAft>
              <a:buFont typeface="Arial" pitchFamily="34" charset="0"/>
              <a:buChar char="•"/>
            </a:pP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lässt sich nicht einfach auf andere </a:t>
            </a:r>
            <a:b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Inhalte Übertragen</a:t>
            </a:r>
          </a:p>
          <a:p>
            <a:pPr marL="271463" indent="-271463">
              <a:spcAft>
                <a:spcPts val="600"/>
              </a:spcAft>
              <a:buFont typeface="Arial" pitchFamily="34" charset="0"/>
              <a:buChar char="•"/>
            </a:pP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viele MW haben nicht unbedingt </a:t>
            </a:r>
            <a:b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spielerischen Charakter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1411560" y="404664"/>
            <a:ext cx="6400800" cy="1512168"/>
          </a:xfrm>
        </p:spPr>
        <p:txBody>
          <a:bodyPr/>
          <a:lstStyle/>
          <a:p>
            <a:r>
              <a:rPr lang="de-DE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Methodenwerkzeuge</a:t>
            </a:r>
          </a:p>
          <a:p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Woher sie kommen</a:t>
            </a:r>
            <a:b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4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Wozu sie dienen</a:t>
            </a:r>
            <a:endParaRPr lang="de-DE" sz="3600" dirty="0" smtClean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843808" y="2082909"/>
            <a:ext cx="36004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Zusammengestellt und teilweise neu entwickelt von Lehrkräften im Auslandsschuldienst.</a:t>
            </a:r>
          </a:p>
          <a:p>
            <a:pPr>
              <a:spcAft>
                <a:spcPts val="600"/>
              </a:spcAft>
            </a:pPr>
            <a:r>
              <a:rPr lang="de-DE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Erstmals veröffentlicht von Josef Leisen (Studienseminar Koblenz / Universität Mainz). (1998)</a:t>
            </a:r>
          </a:p>
          <a:p>
            <a:pPr>
              <a:spcAft>
                <a:spcPts val="600"/>
              </a:spcAft>
            </a:pPr>
            <a:r>
              <a:rPr lang="de-DE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Adaptiert und weiter entwickelt von den SINUS-Projekten </a:t>
            </a:r>
            <a:r>
              <a:rPr lang="de-DE" sz="16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meh-rerer</a:t>
            </a:r>
            <a:r>
              <a:rPr lang="de-DE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Bundesländer. (ab 1998)</a:t>
            </a:r>
          </a:p>
          <a:p>
            <a:pPr>
              <a:spcAft>
                <a:spcPts val="600"/>
              </a:spcAft>
            </a:pPr>
            <a:r>
              <a:rPr lang="de-DE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Hohe Affinität zu </a:t>
            </a:r>
            <a:r>
              <a:rPr lang="de-DE" sz="16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konstruktivisti-schen</a:t>
            </a:r>
            <a:r>
              <a:rPr lang="de-DE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Vorstellungen vom Lernen.</a:t>
            </a:r>
          </a:p>
          <a:p>
            <a:pPr>
              <a:spcAft>
                <a:spcPts val="600"/>
              </a:spcAft>
            </a:pPr>
            <a:r>
              <a:rPr lang="de-DE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Unterstützend zur Erzeugung von Methodenvielfalt im Unter-</a:t>
            </a:r>
            <a:r>
              <a:rPr lang="de-DE" sz="16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richt</a:t>
            </a:r>
            <a:r>
              <a:rPr lang="de-DE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37889" name="Picture 1" descr="C:\Users\lutz\Desktop\stäudel.de\images\methodenhandbu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060848"/>
            <a:ext cx="2243847" cy="3154585"/>
          </a:xfrm>
          <a:prstGeom prst="rect">
            <a:avLst/>
          </a:prstGeom>
          <a:noFill/>
        </p:spPr>
      </p:pic>
      <p:pic>
        <p:nvPicPr>
          <p:cNvPr id="8" name="Picture 13" descr="C:\Users\lutz\Desktop\stäudel.de\images\sinus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492896"/>
            <a:ext cx="2102915" cy="18977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1411560" y="116632"/>
            <a:ext cx="6400800" cy="1512168"/>
          </a:xfrm>
        </p:spPr>
        <p:txBody>
          <a:bodyPr/>
          <a:lstStyle/>
          <a:p>
            <a:r>
              <a:rPr lang="de-DE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Methodenwerkzeuge</a:t>
            </a:r>
          </a:p>
          <a:p>
            <a:r>
              <a:rPr lang="de-DE" sz="24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Woher sie kommen</a:t>
            </a: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Wozu sie dienen</a:t>
            </a:r>
            <a:endParaRPr lang="de-DE" sz="3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771800" y="1594822"/>
            <a:ext cx="5184576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Aufbereitung von </a:t>
            </a:r>
            <a:br>
              <a:rPr lang="de-DE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Unterrichtsinhalten zum</a:t>
            </a:r>
            <a:br>
              <a:rPr lang="de-DE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Üben</a:t>
            </a:r>
            <a:br>
              <a:rPr lang="de-DE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Wiederholen</a:t>
            </a:r>
            <a:br>
              <a:rPr lang="de-DE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Vertiefen</a:t>
            </a:r>
            <a:br>
              <a:rPr lang="de-DE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Anwenden</a:t>
            </a:r>
            <a:br>
              <a:rPr lang="de-DE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(Erarbeiten)</a:t>
            </a:r>
          </a:p>
          <a:p>
            <a:pPr>
              <a:spcAft>
                <a:spcPts val="600"/>
              </a:spcAft>
            </a:pPr>
            <a:r>
              <a:rPr lang="de-DE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Dabei:</a:t>
            </a:r>
            <a:br>
              <a:rPr lang="de-DE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Nutzung angemessener  „Werkzeuge“ </a:t>
            </a:r>
            <a:br>
              <a:rPr lang="de-DE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zur Gestaltung von  Inhalten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de-DE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Betonung ausgewählter  Aspekte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de-DE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Erwerb der Fachsprache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de-DE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Förderung fachlicher Kommunikation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de-DE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Gestaltung von Aufgaben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de-DE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Förderung selbstständigen Lernens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de-DE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Unterstützung kooperativer  Lernformen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395536" y="2420888"/>
            <a:ext cx="2135187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7350" name="Picture 6" descr="Ausbildung,Bibliotheken,Bücher,Stapel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6084168" y="1556792"/>
            <a:ext cx="2015505" cy="2015505"/>
          </a:xfrm>
          <a:prstGeom prst="rect">
            <a:avLst/>
          </a:prstGeom>
          <a:solidFill>
            <a:schemeClr val="bg1">
              <a:alpha val="27000"/>
            </a:schemeClr>
          </a:solidFill>
        </p:spPr>
      </p:pic>
      <p:pic>
        <p:nvPicPr>
          <p:cNvPr id="57348" name="Picture 4" descr="Berufe,Forscher,Forschung,Forschungen,Forschungslabors,Laborausrüstung,Labors,Menschen,Mikroskope,Personen,Wissenschaft,Wissenschaftler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7488832" y="3356992"/>
            <a:ext cx="1619672" cy="16196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600" smtClean="0">
                <a:latin typeface="Arial" pitchFamily="34" charset="0"/>
              </a:rPr>
              <a:t>Methodenwerkzeuge - Übersicht</a:t>
            </a:r>
            <a:endParaRPr lang="de-DE" sz="1400" smtClean="0">
              <a:latin typeface="Arial" pitchFamily="34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309813" y="1628800"/>
            <a:ext cx="184864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Wortliste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Wortgeländer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Sprechblasen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Lückentext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Wortfeld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Text-/Bildpuzzle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Bildsequenz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Filmleiste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Fehlersuche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Lernplakat</a:t>
            </a:r>
          </a:p>
          <a:p>
            <a:r>
              <a:rPr lang="de-DE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Mind-Map</a:t>
            </a:r>
            <a:endParaRPr lang="de-DE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Ideennetz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Blockdiagramm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Satzmuster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Fragemuster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Bildergeschichte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Worträtsel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Strukturdiagramm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Flussdiagramm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Zuordnung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953000" y="1628800"/>
            <a:ext cx="21336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Thesentopf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Dialog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Abgestufte Lernhilfen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Archive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Heißer Stuhl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Domino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Memory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Würfelspiel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Partnerkärtchen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Kettenquiz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Zwei aus Drei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Stille Post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Begriffsnetz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Kartenabfrage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Lehrer-Karussell</a:t>
            </a:r>
          </a:p>
          <a:p>
            <a:r>
              <a:rPr lang="de-DE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Kärtchentisch</a:t>
            </a:r>
            <a:endParaRPr lang="de-DE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Schaufensterbummel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Kugellager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Expertenkongress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Aushandeln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375525" y="6110288"/>
            <a:ext cx="14684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>
                <a:solidFill>
                  <a:srgbClr val="FF0000"/>
                </a:solidFill>
                <a:latin typeface="Verdana" pitchFamily="34" charset="0"/>
              </a:rPr>
              <a:t>Quelle: Leisen</a:t>
            </a: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43608" y="6453336"/>
            <a:ext cx="6984776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WS Differenzierung Istanbul 3.-5.April 2014  –  Dr. L. Stäudel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hteck 68"/>
          <p:cNvSpPr/>
          <p:nvPr/>
        </p:nvSpPr>
        <p:spPr>
          <a:xfrm>
            <a:off x="5786438" y="2071688"/>
            <a:ext cx="2928937" cy="307181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rgbClr val="92D050"/>
              </a:solidFill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2656"/>
            <a:ext cx="7772400" cy="1143000"/>
          </a:xfrm>
        </p:spPr>
        <p:txBody>
          <a:bodyPr/>
          <a:lstStyle/>
          <a:p>
            <a:r>
              <a:rPr lang="de-DE" dirty="0" smtClean="0">
                <a:solidFill>
                  <a:srgbClr val="080808"/>
                </a:solidFill>
                <a:latin typeface="Verdana" pitchFamily="34" charset="0"/>
              </a:rPr>
              <a:t>Methoden-Werkzeuge </a:t>
            </a:r>
          </a:p>
        </p:txBody>
      </p:sp>
      <p:pic>
        <p:nvPicPr>
          <p:cNvPr id="48131" name="Picture 3" descr="kärtch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643063"/>
            <a:ext cx="4267200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75" y="2143125"/>
            <a:ext cx="1077913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Rechteck 70"/>
          <p:cNvSpPr>
            <a:spLocks noChangeArrowheads="1"/>
          </p:cNvSpPr>
          <p:nvPr/>
        </p:nvSpPr>
        <p:spPr bwMode="auto">
          <a:xfrm>
            <a:off x="5776913" y="1714500"/>
            <a:ext cx="2938462" cy="338138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>
                <a:solidFill>
                  <a:srgbClr val="FFFF00"/>
                </a:solidFill>
                <a:latin typeface="Verdana" pitchFamily="34" charset="0"/>
              </a:rPr>
              <a:t>Die Einkaufswagenaufgabe</a:t>
            </a:r>
            <a:endParaRPr lang="de-DE" sz="1600">
              <a:solidFill>
                <a:srgbClr val="FFFF00"/>
              </a:solidFill>
            </a:endParaRPr>
          </a:p>
        </p:txBody>
      </p:sp>
      <p:sp>
        <p:nvSpPr>
          <p:cNvPr id="72" name="Rectangle 3"/>
          <p:cNvSpPr txBox="1">
            <a:spLocks noChangeArrowheads="1"/>
          </p:cNvSpPr>
          <p:nvPr/>
        </p:nvSpPr>
        <p:spPr>
          <a:xfrm>
            <a:off x="5386388" y="1643063"/>
            <a:ext cx="3400425" cy="2860675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ts val="18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de-DE" sz="3200" kern="0" dirty="0">
                <a:latin typeface="+mn-lt"/>
              </a:rPr>
              <a:t>	</a:t>
            </a:r>
          </a:p>
          <a:p>
            <a:pPr marL="342900" indent="-342900">
              <a:lnSpc>
                <a:spcPts val="18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de-DE" sz="3200" kern="0" dirty="0">
              <a:latin typeface="+mn-lt"/>
            </a:endParaRPr>
          </a:p>
          <a:p>
            <a:pPr marL="342900" indent="-342900">
              <a:lnSpc>
                <a:spcPts val="18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de-DE" sz="3200" kern="0" dirty="0">
                <a:latin typeface="+mn-lt"/>
              </a:rPr>
              <a:t>	</a:t>
            </a:r>
            <a:r>
              <a:rPr lang="de-DE" sz="1400" kern="0" dirty="0">
                <a:latin typeface="Verdana" pitchFamily="34" charset="0"/>
              </a:rPr>
              <a:t>Wozu braucht man</a:t>
            </a:r>
            <a:br>
              <a:rPr lang="de-DE" sz="1400" kern="0" dirty="0">
                <a:latin typeface="Verdana" pitchFamily="34" charset="0"/>
              </a:rPr>
            </a:br>
            <a:r>
              <a:rPr lang="de-DE" sz="1400" kern="0" dirty="0">
                <a:latin typeface="Verdana" pitchFamily="34" charset="0"/>
              </a:rPr>
              <a:t>mehr Kraft, wenn </a:t>
            </a:r>
          </a:p>
          <a:p>
            <a:pPr marL="342900" indent="-342900">
              <a:lnSpc>
                <a:spcPts val="18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de-DE" sz="1400" kern="0" dirty="0">
                <a:latin typeface="Verdana" pitchFamily="34" charset="0"/>
              </a:rPr>
              <a:t>	man einen voll </a:t>
            </a:r>
            <a:r>
              <a:rPr lang="de-DE" sz="1400" kern="0" dirty="0" err="1">
                <a:latin typeface="Verdana" pitchFamily="34" charset="0"/>
              </a:rPr>
              <a:t>be</a:t>
            </a:r>
            <a:r>
              <a:rPr lang="de-DE" sz="1400" kern="0" dirty="0">
                <a:latin typeface="Verdana" pitchFamily="34" charset="0"/>
              </a:rPr>
              <a:t>-</a:t>
            </a:r>
            <a:br>
              <a:rPr lang="de-DE" sz="1400" kern="0" dirty="0">
                <a:latin typeface="Verdana" pitchFamily="34" charset="0"/>
              </a:rPr>
            </a:br>
            <a:r>
              <a:rPr lang="de-DE" sz="1400" kern="0" dirty="0" err="1">
                <a:latin typeface="Verdana" pitchFamily="34" charset="0"/>
              </a:rPr>
              <a:t>ladenen</a:t>
            </a:r>
            <a:r>
              <a:rPr lang="de-DE" sz="1400" kern="0" dirty="0">
                <a:latin typeface="Verdana" pitchFamily="34" charset="0"/>
              </a:rPr>
              <a:t> Einkaufs-</a:t>
            </a:r>
            <a:br>
              <a:rPr lang="de-DE" sz="1400" kern="0" dirty="0">
                <a:latin typeface="Verdana" pitchFamily="34" charset="0"/>
              </a:rPr>
            </a:br>
            <a:r>
              <a:rPr lang="de-DE" sz="1400" kern="0" dirty="0">
                <a:latin typeface="Verdana" pitchFamily="34" charset="0"/>
              </a:rPr>
              <a:t>wagen vorwärts </a:t>
            </a:r>
            <a:br>
              <a:rPr lang="de-DE" sz="1400" kern="0" dirty="0">
                <a:latin typeface="Verdana" pitchFamily="34" charset="0"/>
              </a:rPr>
            </a:br>
            <a:r>
              <a:rPr lang="de-DE" sz="1400" kern="0" dirty="0">
                <a:latin typeface="Verdana" pitchFamily="34" charset="0"/>
              </a:rPr>
              <a:t>eine Bordsteinkante </a:t>
            </a:r>
            <a:br>
              <a:rPr lang="de-DE" sz="1400" kern="0" dirty="0">
                <a:latin typeface="Verdana" pitchFamily="34" charset="0"/>
              </a:rPr>
            </a:br>
            <a:r>
              <a:rPr lang="de-DE" sz="1400" kern="0" dirty="0">
                <a:latin typeface="Verdana" pitchFamily="34" charset="0"/>
              </a:rPr>
              <a:t>hochhebt oder wenn man ihn umdreht und rückwärts </a:t>
            </a:r>
          </a:p>
          <a:p>
            <a:pPr marL="342900" indent="-342900">
              <a:lnSpc>
                <a:spcPts val="18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de-DE" sz="1400" kern="0" dirty="0">
                <a:latin typeface="Verdana" pitchFamily="34" charset="0"/>
              </a:rPr>
              <a:t>	hoch zieht?“</a:t>
            </a:r>
            <a:endParaRPr lang="de-DE" sz="1600" kern="0" dirty="0">
              <a:latin typeface="Verdana" pitchFamily="34" charset="0"/>
            </a:endParaRPr>
          </a:p>
        </p:txBody>
      </p:sp>
      <p:pic>
        <p:nvPicPr>
          <p:cNvPr id="38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41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43608" y="6453336"/>
            <a:ext cx="6984776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WS Differenzierung Istanbul 3.-5.April 2014  –  Dr. L. Stäudel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293096"/>
            <a:ext cx="1500425" cy="21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4293096"/>
            <a:ext cx="160217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1" grpId="0" animBg="1"/>
      <p:bldP spid="72" grpId="0"/>
      <p:bldP spid="7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920880" cy="1143000"/>
          </a:xfrm>
        </p:spPr>
        <p:txBody>
          <a:bodyPr/>
          <a:lstStyle/>
          <a:p>
            <a:r>
              <a:rPr lang="de-DE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 „Schaufensterbummel“ </a:t>
            </a:r>
            <a:br>
              <a:rPr lang="de-DE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und ein „Kugellager“:</a:t>
            </a:r>
            <a:endParaRPr lang="de-DE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43608" y="6453336"/>
            <a:ext cx="6984776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WS Differenzierung Istanbul 3.-5.April 2014  –  Dr. L.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Stäudel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971600" y="2492896"/>
            <a:ext cx="7344816" cy="3206208"/>
          </a:xfrm>
          <a:prstGeom prst="rect">
            <a:avLst/>
          </a:prstGeom>
          <a:solidFill>
            <a:srgbClr val="FFC000"/>
          </a:solidFill>
          <a:effectLst>
            <a:outerShdw blurRad="1270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lIns="252000" tIns="216000" rIns="252000" bIns="216000" rtlCol="0">
            <a:spAutoFit/>
          </a:bodyPr>
          <a:lstStyle/>
          <a:p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Auf den Tischen sind Informationen zu mehreren </a:t>
            </a:r>
            <a:b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Methodenwerkzeugen ausgelegt.</a:t>
            </a:r>
          </a:p>
          <a:p>
            <a:pPr marL="269875" indent="-269875"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Verschaffen Sie sich jeweils zu zweit einen Überblick. (5-10 min)</a:t>
            </a:r>
          </a:p>
          <a:p>
            <a:pPr marL="269875" indent="-269875"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Wählen Sie mit Ihrem Partner dann eines der MW aus und machen sich damit vertraut. (5 – 10 min)</a:t>
            </a:r>
          </a:p>
          <a:p>
            <a:pPr marL="269875" indent="-269875"/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 Anschließend sollen Sie die wichtigsten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Informa-tionen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zu diesem MW andern Teilnehmern in knapper Form mitteilen.</a:t>
            </a:r>
            <a:endParaRPr lang="de-D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1403648" y="908720"/>
            <a:ext cx="6400800" cy="1512168"/>
          </a:xfrm>
        </p:spPr>
        <p:txBody>
          <a:bodyPr/>
          <a:lstStyle/>
          <a:p>
            <a:r>
              <a:rPr lang="de-DE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Das Kugellager</a:t>
            </a:r>
            <a:endParaRPr lang="de-DE" sz="3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0848"/>
            <a:ext cx="22098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595632"/>
            <a:ext cx="3168352" cy="271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356992"/>
            <a:ext cx="2937224" cy="259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99392"/>
            <a:ext cx="7772400" cy="1143000"/>
          </a:xfrm>
        </p:spPr>
        <p:txBody>
          <a:bodyPr/>
          <a:lstStyle/>
          <a:p>
            <a:r>
              <a:rPr lang="de-DE" dirty="0" smtClean="0">
                <a:solidFill>
                  <a:srgbClr val="080808"/>
                </a:solidFill>
                <a:latin typeface="Verdana" pitchFamily="34" charset="0"/>
              </a:rPr>
              <a:t>Verlaufsplan</a:t>
            </a:r>
            <a:endParaRPr lang="de-DE" sz="2000" dirty="0" smtClean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340768"/>
            <a:ext cx="4464496" cy="3384376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pPr marL="384175">
              <a:lnSpc>
                <a:spcPct val="130000"/>
              </a:lnSpc>
              <a:spcBef>
                <a:spcPts val="300"/>
              </a:spcBef>
              <a:buNone/>
            </a:pPr>
            <a:r>
              <a:rPr lang="de-DE" sz="1400" dirty="0" smtClean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Donnerstag, 03.04.2014, vormittags</a:t>
            </a:r>
          </a:p>
          <a:p>
            <a:pPr marL="384175">
              <a:lnSpc>
                <a:spcPct val="130000"/>
              </a:lnSpc>
              <a:spcBef>
                <a:spcPts val="300"/>
              </a:spcBef>
              <a:buFontTx/>
              <a:buChar char="-"/>
            </a:pPr>
            <a:endParaRPr lang="de-DE" sz="1400" dirty="0" smtClean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  <a:p>
            <a:pPr marL="384175">
              <a:lnSpc>
                <a:spcPct val="130000"/>
              </a:lnSpc>
              <a:spcBef>
                <a:spcPts val="300"/>
              </a:spcBef>
              <a:buFontTx/>
              <a:buChar char="-"/>
            </a:pPr>
            <a:r>
              <a:rPr lang="de-DE" sz="1400" dirty="0" smtClean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Umgehen mit Heterogenität: Möglichkeiten </a:t>
            </a:r>
          </a:p>
          <a:p>
            <a:pPr marL="384175">
              <a:lnSpc>
                <a:spcPct val="130000"/>
              </a:lnSpc>
              <a:spcBef>
                <a:spcPts val="300"/>
              </a:spcBef>
              <a:buFontTx/>
              <a:buChar char="-"/>
            </a:pPr>
            <a:r>
              <a:rPr lang="de-DE" sz="1400" dirty="0" smtClean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Methodenvielfalt: Methodenwerkzeuge</a:t>
            </a:r>
          </a:p>
          <a:p>
            <a:pPr marL="384175">
              <a:lnSpc>
                <a:spcPct val="130000"/>
              </a:lnSpc>
              <a:spcBef>
                <a:spcPts val="300"/>
              </a:spcBef>
              <a:buFontTx/>
              <a:buChar char="-"/>
            </a:pPr>
            <a:r>
              <a:rPr lang="de-DE" sz="1400" dirty="0" smtClean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Spielen, Üben, Ordnen, …</a:t>
            </a:r>
          </a:p>
          <a:p>
            <a:pPr marL="384175">
              <a:lnSpc>
                <a:spcPct val="130000"/>
              </a:lnSpc>
              <a:spcBef>
                <a:spcPts val="300"/>
              </a:spcBef>
              <a:buNone/>
            </a:pPr>
            <a:endParaRPr lang="de-DE" sz="1400" dirty="0" smtClean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  <a:p>
            <a:pPr marL="384175">
              <a:lnSpc>
                <a:spcPct val="130000"/>
              </a:lnSpc>
              <a:spcBef>
                <a:spcPts val="300"/>
              </a:spcBef>
              <a:buNone/>
            </a:pPr>
            <a:r>
              <a:rPr lang="de-DE" sz="1400" dirty="0" smtClean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Donnerstag, 03.04.2014, nachmittags</a:t>
            </a:r>
          </a:p>
          <a:p>
            <a:pPr marL="384175">
              <a:lnSpc>
                <a:spcPct val="130000"/>
              </a:lnSpc>
              <a:spcBef>
                <a:spcPts val="300"/>
              </a:spcBef>
              <a:buFontTx/>
              <a:buChar char="-"/>
            </a:pPr>
            <a:endParaRPr lang="de-DE" sz="1400" dirty="0" smtClean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  <a:p>
            <a:pPr marL="384175">
              <a:lnSpc>
                <a:spcPct val="130000"/>
              </a:lnSpc>
              <a:spcBef>
                <a:spcPts val="300"/>
              </a:spcBef>
              <a:buFontTx/>
              <a:buChar char="-"/>
            </a:pPr>
            <a:r>
              <a:rPr lang="de-DE" sz="1400" dirty="0" smtClean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Fachspracherwerb unterstützen (DFU)</a:t>
            </a:r>
          </a:p>
          <a:p>
            <a:pPr marL="384175">
              <a:lnSpc>
                <a:spcPct val="130000"/>
              </a:lnSpc>
              <a:spcBef>
                <a:spcPts val="300"/>
              </a:spcBef>
              <a:buFontTx/>
              <a:buChar char="-"/>
            </a:pPr>
            <a:r>
              <a:rPr lang="de-DE" sz="1400" dirty="0" smtClean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Aufgaben: Anforderungen gezielt variieren</a:t>
            </a:r>
            <a:endParaRPr lang="de-DE" sz="1600" dirty="0" smtClean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Calibri" pitchFamily="34" charset="0"/>
              </a:rPr>
              <a:t>WS Differenzierung Istanbul 3.-5.April 2014  –  Dr. L. </a:t>
            </a:r>
            <a:r>
              <a:rPr lang="de-DE" dirty="0" err="1" smtClean="0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051720" y="2564904"/>
            <a:ext cx="4464496" cy="338437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127000" dist="38100" dir="13500000" sx="102000" sy="102000" algn="b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4175" lvl="0" indent="-342900" eaLnBrk="0" hangingPunct="0">
              <a:lnSpc>
                <a:spcPct val="130000"/>
              </a:lnSpc>
              <a:spcBef>
                <a:spcPts val="300"/>
              </a:spcBef>
            </a:pPr>
            <a:r>
              <a:rPr lang="de-DE" sz="1400" dirty="0" smtClean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Freitag, 04.04.2014,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vormittags</a:t>
            </a:r>
          </a:p>
          <a:p>
            <a:pPr marL="384175" marR="0" lvl="0" indent="-342900" algn="l" defTabSz="914400" rtl="0" eaLnBrk="0" fontAlgn="base" latinLnBrk="0" hangingPunct="0">
              <a:lnSpc>
                <a:spcPct val="13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  <a:p>
            <a:pPr marL="384175" lvl="0" indent="-342900" eaLnBrk="0" hangingPunct="0">
              <a:lnSpc>
                <a:spcPct val="130000"/>
              </a:lnSpc>
              <a:spcBef>
                <a:spcPts val="300"/>
              </a:spcBef>
              <a:buFontTx/>
              <a:buChar char="-"/>
            </a:pPr>
            <a:r>
              <a:rPr lang="de-DE" sz="1400" kern="0" dirty="0" smtClean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Selbstdifferenzierende Aufgaben</a:t>
            </a:r>
          </a:p>
          <a:p>
            <a:pPr marL="384175" lvl="0" indent="-342900" eaLnBrk="0" hangingPunct="0">
              <a:lnSpc>
                <a:spcPct val="130000"/>
              </a:lnSpc>
              <a:spcBef>
                <a:spcPts val="300"/>
              </a:spcBef>
              <a:buFontTx/>
              <a:buChar char="-"/>
            </a:pPr>
            <a:r>
              <a:rPr lang="de-DE" sz="1400" kern="0" dirty="0" smtClean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Aufgaben mit gestuften Hilfen</a:t>
            </a:r>
          </a:p>
          <a:p>
            <a:pPr marL="384175" lvl="0" indent="-342900" eaLnBrk="0" hangingPunct="0">
              <a:lnSpc>
                <a:spcPct val="130000"/>
              </a:lnSpc>
              <a:spcBef>
                <a:spcPts val="300"/>
              </a:spcBef>
              <a:buFontTx/>
              <a:buChar char="-"/>
            </a:pPr>
            <a:r>
              <a:rPr lang="de-DE" sz="1400" kern="0" dirty="0" smtClean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Lernstrategische und inhaltliche Hilfen</a:t>
            </a:r>
          </a:p>
          <a:p>
            <a:pPr marL="384175" marR="0" lvl="0" indent="-342900" algn="l" defTabSz="914400" rtl="0" eaLnBrk="0" fontAlgn="base" latinLnBrk="0" hangingPunct="0">
              <a:lnSpc>
                <a:spcPct val="13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  <a:p>
            <a:pPr marL="384175" indent="-342900" eaLnBrk="0" hangingPunct="0">
              <a:lnSpc>
                <a:spcPct val="130000"/>
              </a:lnSpc>
              <a:spcBef>
                <a:spcPts val="300"/>
              </a:spcBef>
            </a:pPr>
            <a:r>
              <a:rPr lang="de-DE" sz="1400" kern="0" dirty="0" smtClean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Freitag, 04.04.2014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, nachmittags</a:t>
            </a:r>
          </a:p>
          <a:p>
            <a:pPr marL="384175" marR="0" lvl="0" indent="-342900" algn="l" defTabSz="914400" rtl="0" eaLnBrk="0" fontAlgn="base" latinLnBrk="0" hangingPunct="0">
              <a:lnSpc>
                <a:spcPct val="13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  <a:p>
            <a:pPr marL="384175" indent="-342900" eaLnBrk="0" hangingPunct="0">
              <a:lnSpc>
                <a:spcPct val="130000"/>
              </a:lnSpc>
              <a:spcBef>
                <a:spcPts val="300"/>
              </a:spcBef>
              <a:buFontTx/>
              <a:buChar char="-"/>
            </a:pPr>
            <a:r>
              <a:rPr lang="de-DE" sz="1400" kern="0" dirty="0" smtClean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Arbeitsphase: Aufgaben mit Hilfen für den eigenen Unterricht entwickeln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211960" y="1556792"/>
            <a:ext cx="4744144" cy="367240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127000" dist="38100" dir="13500000" sx="102000" sy="102000" algn="b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4175" lvl="0" indent="-342900" eaLnBrk="0" hangingPunct="0">
              <a:lnSpc>
                <a:spcPct val="130000"/>
              </a:lnSpc>
              <a:spcBef>
                <a:spcPts val="300"/>
              </a:spcBef>
            </a:pPr>
            <a:r>
              <a:rPr lang="de-DE" sz="1400" dirty="0" smtClean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Samstag, 05.04.2014,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 vormittags</a:t>
            </a:r>
          </a:p>
          <a:p>
            <a:pPr marL="384175" marR="0" lvl="0" indent="-342900" algn="l" defTabSz="914400" rtl="0" eaLnBrk="0" fontAlgn="base" latinLnBrk="0" hangingPunct="0">
              <a:lnSpc>
                <a:spcPct val="13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  <a:p>
            <a:pPr marL="384175" lvl="0" indent="-342900" eaLnBrk="0" hangingPunct="0">
              <a:lnSpc>
                <a:spcPct val="130000"/>
              </a:lnSpc>
              <a:spcBef>
                <a:spcPts val="300"/>
              </a:spcBef>
              <a:buFontTx/>
              <a:buChar char="-"/>
            </a:pPr>
            <a:r>
              <a:rPr lang="de-DE" sz="1400" kern="0" dirty="0" smtClean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Instrumente zur Selbst- und Fremd-Diagnose</a:t>
            </a:r>
          </a:p>
          <a:p>
            <a:pPr marL="384175" lvl="0" indent="-342900" eaLnBrk="0" hangingPunct="0">
              <a:lnSpc>
                <a:spcPct val="130000"/>
              </a:lnSpc>
              <a:spcBef>
                <a:spcPts val="300"/>
              </a:spcBef>
              <a:buFontTx/>
              <a:buChar char="-"/>
            </a:pPr>
            <a:r>
              <a:rPr lang="de-DE" sz="1400" kern="0" dirty="0" smtClean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Förderstrategien</a:t>
            </a:r>
          </a:p>
          <a:p>
            <a:pPr marL="384175" lvl="0" indent="-342900" eaLnBrk="0" hangingPunct="0">
              <a:lnSpc>
                <a:spcPct val="130000"/>
              </a:lnSpc>
              <a:spcBef>
                <a:spcPts val="300"/>
              </a:spcBef>
              <a:buFontTx/>
              <a:buChar char="-"/>
            </a:pPr>
            <a:r>
              <a:rPr lang="de-DE" sz="1400" kern="0" dirty="0" smtClean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Innere Differenzierung als Aufgabe für die </a:t>
            </a:r>
            <a:br>
              <a:rPr lang="de-DE" sz="1400" kern="0" dirty="0" smtClean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</a:br>
            <a:r>
              <a:rPr lang="de-DE" sz="1400" kern="0" dirty="0" smtClean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kollegiale Kooperation</a:t>
            </a:r>
          </a:p>
          <a:p>
            <a:pPr marL="384175" marR="0" lvl="0" indent="-342900" algn="l" defTabSz="914400" rtl="0" eaLnBrk="0" fontAlgn="base" latinLnBrk="0" hangingPunct="0">
              <a:lnSpc>
                <a:spcPct val="13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  <a:p>
            <a:pPr marL="384175" indent="-342900" eaLnBrk="0" hangingPunct="0">
              <a:lnSpc>
                <a:spcPct val="130000"/>
              </a:lnSpc>
              <a:spcBef>
                <a:spcPts val="300"/>
              </a:spcBef>
            </a:pPr>
            <a:r>
              <a:rPr lang="de-DE" sz="1400" dirty="0" smtClean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Samstag, 05</a:t>
            </a:r>
            <a:r>
              <a:rPr lang="de-DE" sz="1400" kern="0" dirty="0" smtClean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.04.2014</a:t>
            </a: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>, nachmittags</a:t>
            </a:r>
            <a:b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</a:b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Verdana" pitchFamily="34" charset="0"/>
              <a:ea typeface="+mn-ea"/>
              <a:cs typeface="Times New Roman" pitchFamily="18" charset="0"/>
            </a:endParaRPr>
          </a:p>
          <a:p>
            <a:pPr marL="384175" indent="-342900" eaLnBrk="0" hangingPunct="0">
              <a:lnSpc>
                <a:spcPct val="130000"/>
              </a:lnSpc>
              <a:spcBef>
                <a:spcPts val="300"/>
              </a:spcBef>
              <a:buFontTx/>
              <a:buChar char="-"/>
            </a:pPr>
            <a:r>
              <a:rPr lang="de-DE" sz="1400" kern="0" dirty="0" smtClean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Zusammenschau der Ansätze</a:t>
            </a:r>
          </a:p>
          <a:p>
            <a:pPr marL="384175" indent="-342900" eaLnBrk="0" hangingPunct="0">
              <a:lnSpc>
                <a:spcPct val="130000"/>
              </a:lnSpc>
              <a:spcBef>
                <a:spcPts val="300"/>
              </a:spcBef>
              <a:buFontTx/>
              <a:buChar char="-"/>
            </a:pPr>
            <a:r>
              <a:rPr lang="de-DE" sz="1400" kern="0" dirty="0" smtClean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Feedback, ggf. Verabredungen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build="p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59632" y="0"/>
            <a:ext cx="6737350" cy="1124744"/>
          </a:xfrm>
        </p:spPr>
        <p:txBody>
          <a:bodyPr/>
          <a:lstStyle/>
          <a:p>
            <a:pPr eaLnBrk="1" hangingPunct="1">
              <a:defRPr/>
            </a:pPr>
            <a:r>
              <a:rPr lang="de-DE" sz="3200" dirty="0" smtClean="0">
                <a:solidFill>
                  <a:schemeClr val="tx1"/>
                </a:solidFill>
                <a:latin typeface="Verdana" pitchFamily="34" charset="0"/>
              </a:rPr>
              <a:t>Methodenwerkzeuge</a:t>
            </a:r>
            <a:endParaRPr lang="de-DE" sz="32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8195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685800" y="1957388"/>
            <a:ext cx="7772400" cy="4114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endParaRPr lang="de-DE" sz="1400" dirty="0" smtClean="0">
              <a:latin typeface="Arial Condensed Bold" pitchFamily="34" charset="0"/>
            </a:endParaRPr>
          </a:p>
          <a:p>
            <a:pPr eaLnBrk="1" hangingPunct="1"/>
            <a:endParaRPr lang="de-DE" sz="1400" dirty="0" smtClean="0">
              <a:latin typeface="Arial Condensed Bold" pitchFamily="34" charset="0"/>
            </a:endParaRPr>
          </a:p>
          <a:p>
            <a:pPr eaLnBrk="1" hangingPunct="1">
              <a:buFontTx/>
              <a:buNone/>
            </a:pPr>
            <a:endParaRPr lang="de-DE" sz="1400" dirty="0" smtClean="0">
              <a:latin typeface="Arial Condensed Bold" pitchFamily="34" charset="0"/>
            </a:endParaRPr>
          </a:p>
        </p:txBody>
      </p:sp>
      <p:pic>
        <p:nvPicPr>
          <p:cNvPr id="18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7" name="Tabelle 16"/>
          <p:cNvGraphicFramePr>
            <a:graphicFrameLocks noGrp="1"/>
          </p:cNvGraphicFramePr>
          <p:nvPr/>
        </p:nvGraphicFramePr>
        <p:xfrm>
          <a:off x="1115618" y="1693768"/>
          <a:ext cx="7128791" cy="39674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800958"/>
                <a:gridCol w="1800958"/>
                <a:gridCol w="1800958"/>
                <a:gridCol w="1725917"/>
              </a:tblGrid>
              <a:tr h="7509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zur Wiederholung, Festigung und Vertiefung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zur Strukturierung und </a:t>
                      </a:r>
                      <a:r>
                        <a:rPr lang="de-DE" sz="1300" b="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Hierarchisie-rung</a:t>
                      </a:r>
                      <a:r>
                        <a:rPr lang="de-DE" sz="1300" b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vorhandener Kenntnisse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zur Erarbeitung und Kommunikation fachlicher Inhalte</a:t>
                      </a:r>
                      <a:endParaRPr lang="de-DE" sz="13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zur Unterstützung fachsprachlich angemessener Formulierung</a:t>
                      </a:r>
                      <a:endParaRPr lang="de-DE" sz="13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Memory</a:t>
                      </a:r>
                    </a:p>
                  </a:txBody>
                  <a:tcPr>
                    <a:solidFill>
                      <a:srgbClr val="FF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Mindmap</a:t>
                      </a:r>
                      <a:endParaRPr lang="de-DE" sz="13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Kugellager</a:t>
                      </a:r>
                    </a:p>
                  </a:txBody>
                  <a:tcPr>
                    <a:solidFill>
                      <a:srgbClr val="FF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Wortliste</a:t>
                      </a:r>
                    </a:p>
                  </a:txBody>
                  <a:tcPr>
                    <a:solidFill>
                      <a:srgbClr val="FFFFCC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Domino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Conzeptmap</a:t>
                      </a:r>
                      <a:endParaRPr lang="de-DE" sz="13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Lernplakat</a:t>
                      </a:r>
                      <a:endParaRPr lang="de-DE" sz="13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Wortfeld</a:t>
                      </a:r>
                      <a:endParaRPr lang="de-DE" sz="13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Heißer Stuhl</a:t>
                      </a:r>
                    </a:p>
                  </a:txBody>
                  <a:tcPr>
                    <a:solidFill>
                      <a:srgbClr val="FF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Flussdiagramm</a:t>
                      </a:r>
                      <a:endParaRPr lang="de-DE" sz="13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Thesentopf</a:t>
                      </a:r>
                      <a:endParaRPr lang="de-DE" sz="13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Wortgeländer</a:t>
                      </a:r>
                      <a:endParaRPr lang="de-DE" sz="13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Ketten-Quiz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Begriffsnetz</a:t>
                      </a:r>
                      <a:endParaRPr lang="de-DE" sz="13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Filmleiste</a:t>
                      </a:r>
                      <a:endParaRPr lang="de-DE" sz="13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Textpuzzle</a:t>
                      </a:r>
                      <a:endParaRPr lang="de-DE" sz="13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Stille Post</a:t>
                      </a:r>
                    </a:p>
                  </a:txBody>
                  <a:tcPr>
                    <a:solidFill>
                      <a:srgbClr val="FF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Zuordnung</a:t>
                      </a:r>
                      <a:endParaRPr lang="de-DE" sz="13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Dialog</a:t>
                      </a:r>
                      <a:endParaRPr lang="de-DE" sz="13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Satzmuster</a:t>
                      </a:r>
                      <a:endParaRPr lang="de-DE" sz="13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Lückentext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Kärtchentisch</a:t>
                      </a:r>
                      <a:endParaRPr lang="de-DE" sz="13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Archive</a:t>
                      </a:r>
                      <a:endParaRPr lang="de-DE" sz="13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Fragemuster</a:t>
                      </a:r>
                      <a:endParaRPr lang="de-DE" sz="13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Partner-Kärtchen</a:t>
                      </a:r>
                    </a:p>
                  </a:txBody>
                  <a:tcPr>
                    <a:solidFill>
                      <a:srgbClr val="FF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Kartenabfrage</a:t>
                      </a:r>
                      <a:endParaRPr lang="de-DE" sz="13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Schaufenster-bummel</a:t>
                      </a:r>
                      <a:endParaRPr lang="de-DE" sz="13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Sprechblasen</a:t>
                      </a:r>
                      <a:endParaRPr lang="de-DE" sz="13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Kreuzworträtsel</a:t>
                      </a:r>
                      <a:endParaRPr lang="de-DE" sz="13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Bildsequenz</a:t>
                      </a:r>
                      <a:endParaRPr lang="de-DE" sz="13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Aushandeln</a:t>
                      </a:r>
                      <a:endParaRPr lang="de-DE" sz="13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Bildergeschichte</a:t>
                      </a:r>
                      <a:endParaRPr lang="de-DE" sz="13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43608" y="6453336"/>
            <a:ext cx="6984776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WS Differenzierung Istanbul 3.-5.April 2014  –  Dr. L.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Stäudel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Pfeil nach unten 8"/>
          <p:cNvSpPr/>
          <p:nvPr/>
        </p:nvSpPr>
        <p:spPr>
          <a:xfrm>
            <a:off x="1835696" y="1052736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unten 9"/>
          <p:cNvSpPr/>
          <p:nvPr/>
        </p:nvSpPr>
        <p:spPr>
          <a:xfrm>
            <a:off x="3635896" y="1052736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77144" y="219472"/>
            <a:ext cx="5791200" cy="2057400"/>
          </a:xfrm>
        </p:spPr>
        <p:txBody>
          <a:bodyPr/>
          <a:lstStyle/>
          <a:p>
            <a:pPr eaLnBrk="1" hangingPunct="1"/>
            <a:r>
              <a:rPr lang="de-DE" sz="3600" dirty="0" smtClean="0">
                <a:solidFill>
                  <a:schemeClr val="tx1"/>
                </a:solidFill>
                <a:latin typeface="Verdana" pitchFamily="34" charset="0"/>
              </a:rPr>
              <a:t>Methodenwerkzeuge zur Strukturierung und Hierarchisierung vorhandener Kenntnisse</a:t>
            </a:r>
          </a:p>
        </p:txBody>
      </p:sp>
      <p:sp>
        <p:nvSpPr>
          <p:cNvPr id="9219" name="Rectangle 9"/>
          <p:cNvSpPr>
            <a:spLocks noChangeArrowheads="1"/>
          </p:cNvSpPr>
          <p:nvPr/>
        </p:nvSpPr>
        <p:spPr bwMode="auto">
          <a:xfrm rot="1063753">
            <a:off x="4470400" y="3883745"/>
            <a:ext cx="1200150" cy="674688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 dirty="0" smtClean="0">
                <a:latin typeface="Arial" pitchFamily="34" charset="0"/>
              </a:rPr>
              <a:t>Karten-</a:t>
            </a:r>
            <a:endParaRPr lang="de-DE" sz="1400" b="1" dirty="0">
              <a:latin typeface="Arial" pitchFamily="34" charset="0"/>
            </a:endParaRPr>
          </a:p>
          <a:p>
            <a:pPr algn="ctr"/>
            <a:r>
              <a:rPr lang="de-DE" sz="1400" b="1" dirty="0">
                <a:latin typeface="Arial" pitchFamily="34" charset="0"/>
              </a:rPr>
              <a:t>abfrage</a:t>
            </a:r>
          </a:p>
        </p:txBody>
      </p:sp>
      <p:sp>
        <p:nvSpPr>
          <p:cNvPr id="9220" name="Rectangle 10"/>
          <p:cNvSpPr>
            <a:spLocks noChangeArrowheads="1"/>
          </p:cNvSpPr>
          <p:nvPr/>
        </p:nvSpPr>
        <p:spPr bwMode="auto">
          <a:xfrm rot="1302436">
            <a:off x="1417424" y="2762928"/>
            <a:ext cx="1200150" cy="674688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 dirty="0" smtClean="0">
                <a:latin typeface="Arial" pitchFamily="34" charset="0"/>
              </a:rPr>
              <a:t>Bild-</a:t>
            </a:r>
            <a:endParaRPr lang="de-DE" sz="1400" b="1" dirty="0">
              <a:latin typeface="Arial" pitchFamily="34" charset="0"/>
            </a:endParaRPr>
          </a:p>
          <a:p>
            <a:pPr algn="ctr"/>
            <a:r>
              <a:rPr lang="de-DE" sz="1400" b="1" dirty="0">
                <a:latin typeface="Arial" pitchFamily="34" charset="0"/>
              </a:rPr>
              <a:t>Sequenz</a:t>
            </a:r>
          </a:p>
        </p:txBody>
      </p:sp>
      <p:sp>
        <p:nvSpPr>
          <p:cNvPr id="9221" name="Rectangle 15"/>
          <p:cNvSpPr>
            <a:spLocks noChangeArrowheads="1"/>
          </p:cNvSpPr>
          <p:nvPr/>
        </p:nvSpPr>
        <p:spPr bwMode="auto">
          <a:xfrm rot="931353">
            <a:off x="6807200" y="3143250"/>
            <a:ext cx="1200150" cy="674688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 dirty="0" smtClean="0">
                <a:latin typeface="Arial" pitchFamily="34" charset="0"/>
              </a:rPr>
              <a:t>Ideennetz</a:t>
            </a:r>
            <a:endParaRPr lang="de-DE" sz="1400" b="1" dirty="0">
              <a:latin typeface="Arial" pitchFamily="34" charset="0"/>
            </a:endParaRPr>
          </a:p>
        </p:txBody>
      </p:sp>
      <p:sp>
        <p:nvSpPr>
          <p:cNvPr id="9223" name="Rectangle 23"/>
          <p:cNvSpPr>
            <a:spLocks noChangeArrowheads="1"/>
          </p:cNvSpPr>
          <p:nvPr/>
        </p:nvSpPr>
        <p:spPr bwMode="auto">
          <a:xfrm rot="-1094561">
            <a:off x="1727200" y="4031942"/>
            <a:ext cx="1200150" cy="674688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 dirty="0" smtClean="0">
                <a:latin typeface="Arial" pitchFamily="34" charset="0"/>
              </a:rPr>
              <a:t>Struktur-</a:t>
            </a:r>
            <a:endParaRPr lang="de-DE" sz="1400" b="1" dirty="0">
              <a:latin typeface="Arial" pitchFamily="34" charset="0"/>
            </a:endParaRPr>
          </a:p>
          <a:p>
            <a:pPr algn="ctr"/>
            <a:r>
              <a:rPr lang="de-DE" sz="1400" b="1" dirty="0">
                <a:latin typeface="Arial" pitchFamily="34" charset="0"/>
              </a:rPr>
              <a:t>Diagramm</a:t>
            </a:r>
          </a:p>
        </p:txBody>
      </p:sp>
      <p:sp>
        <p:nvSpPr>
          <p:cNvPr id="9224" name="Rectangle 24"/>
          <p:cNvSpPr>
            <a:spLocks noChangeArrowheads="1"/>
          </p:cNvSpPr>
          <p:nvPr/>
        </p:nvSpPr>
        <p:spPr bwMode="auto">
          <a:xfrm rot="-1020000">
            <a:off x="3875504" y="2800350"/>
            <a:ext cx="1200150" cy="674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 dirty="0" err="1" smtClean="0">
                <a:latin typeface="Arial" pitchFamily="34" charset="0"/>
              </a:rPr>
              <a:t>Mind-Map</a:t>
            </a:r>
            <a:endParaRPr lang="de-DE" sz="1400" b="1" dirty="0">
              <a:latin typeface="Arial" pitchFamily="34" charset="0"/>
            </a:endParaRPr>
          </a:p>
        </p:txBody>
      </p:sp>
      <p:sp>
        <p:nvSpPr>
          <p:cNvPr id="9225" name="Rectangle 25"/>
          <p:cNvSpPr>
            <a:spLocks noChangeArrowheads="1"/>
          </p:cNvSpPr>
          <p:nvPr/>
        </p:nvSpPr>
        <p:spPr bwMode="auto">
          <a:xfrm rot="1577559">
            <a:off x="3352800" y="4800600"/>
            <a:ext cx="1200150" cy="674688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 dirty="0" smtClean="0">
                <a:latin typeface="Arial" pitchFamily="34" charset="0"/>
              </a:rPr>
              <a:t>Fluss-</a:t>
            </a:r>
            <a:endParaRPr lang="de-DE" sz="1400" b="1" dirty="0">
              <a:latin typeface="Arial" pitchFamily="34" charset="0"/>
            </a:endParaRPr>
          </a:p>
          <a:p>
            <a:pPr algn="ctr"/>
            <a:r>
              <a:rPr lang="de-DE" sz="1400" b="1" dirty="0">
                <a:latin typeface="Arial" pitchFamily="34" charset="0"/>
              </a:rPr>
              <a:t>Diagramm</a:t>
            </a:r>
          </a:p>
        </p:txBody>
      </p:sp>
      <p:sp>
        <p:nvSpPr>
          <p:cNvPr id="9226" name="Rectangle 26"/>
          <p:cNvSpPr>
            <a:spLocks noChangeArrowheads="1"/>
          </p:cNvSpPr>
          <p:nvPr/>
        </p:nvSpPr>
        <p:spPr bwMode="auto">
          <a:xfrm rot="-1165546">
            <a:off x="6299200" y="4171950"/>
            <a:ext cx="1320800" cy="674688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 dirty="0" smtClean="0">
                <a:latin typeface="Arial" pitchFamily="34" charset="0"/>
              </a:rPr>
              <a:t>Zuordnung</a:t>
            </a:r>
            <a:endParaRPr lang="de-DE" sz="1400" b="1" dirty="0">
              <a:latin typeface="Arial" pitchFamily="34" charset="0"/>
            </a:endParaRPr>
          </a:p>
        </p:txBody>
      </p:sp>
      <p:sp>
        <p:nvSpPr>
          <p:cNvPr id="9227" name="Rectangle 27"/>
          <p:cNvSpPr>
            <a:spLocks noChangeArrowheads="1"/>
          </p:cNvSpPr>
          <p:nvPr/>
        </p:nvSpPr>
        <p:spPr bwMode="auto">
          <a:xfrm>
            <a:off x="5283200" y="5301208"/>
            <a:ext cx="1200150" cy="674688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 dirty="0" smtClean="0">
                <a:latin typeface="Arial" pitchFamily="34" charset="0"/>
              </a:rPr>
              <a:t>Begriffs-</a:t>
            </a:r>
            <a:endParaRPr lang="de-DE" sz="1400" b="1" dirty="0">
              <a:latin typeface="Arial" pitchFamily="34" charset="0"/>
            </a:endParaRPr>
          </a:p>
          <a:p>
            <a:pPr algn="ctr"/>
            <a:r>
              <a:rPr lang="de-DE" sz="1400" b="1" dirty="0">
                <a:latin typeface="Arial" pitchFamily="34" charset="0"/>
              </a:rPr>
              <a:t>netz</a:t>
            </a:r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 rot="789378">
            <a:off x="1726461" y="5356906"/>
            <a:ext cx="1200150" cy="676275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 dirty="0" smtClean="0">
                <a:latin typeface="Arial" pitchFamily="34" charset="0"/>
              </a:rPr>
              <a:t>Kärtchen-</a:t>
            </a:r>
            <a:endParaRPr lang="de-DE" sz="1400" b="1" dirty="0">
              <a:latin typeface="Arial" pitchFamily="34" charset="0"/>
            </a:endParaRPr>
          </a:p>
          <a:p>
            <a:pPr algn="ctr"/>
            <a:r>
              <a:rPr lang="de-DE" sz="1400" b="1" dirty="0">
                <a:latin typeface="Arial" pitchFamily="34" charset="0"/>
              </a:rPr>
              <a:t>Tisch</a:t>
            </a:r>
          </a:p>
        </p:txBody>
      </p:sp>
      <p:pic>
        <p:nvPicPr>
          <p:cNvPr id="1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43608" y="6453336"/>
            <a:ext cx="6984776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WS Differenzierung Istanbul 3.-5.April 2014  –  Dr. L. Stäudel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 rot="-1020000">
            <a:off x="3866390" y="2797617"/>
            <a:ext cx="1200150" cy="674688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 dirty="0" err="1" smtClean="0">
                <a:latin typeface="Arial" pitchFamily="34" charset="0"/>
              </a:rPr>
              <a:t>Mind-Map</a:t>
            </a:r>
            <a:endParaRPr lang="de-DE" sz="1400" b="1" dirty="0">
              <a:latin typeface="Arial" pitchFamily="34" charset="0"/>
            </a:endParaRP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 rot="-1094561">
            <a:off x="1723251" y="4047678"/>
            <a:ext cx="1200150" cy="674688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 dirty="0" smtClean="0">
                <a:latin typeface="Arial" pitchFamily="34" charset="0"/>
              </a:rPr>
              <a:t>Struktur-</a:t>
            </a:r>
            <a:endParaRPr lang="de-DE" sz="1400" b="1" dirty="0">
              <a:latin typeface="Arial" pitchFamily="34" charset="0"/>
            </a:endParaRPr>
          </a:p>
          <a:p>
            <a:pPr algn="ctr"/>
            <a:r>
              <a:rPr lang="de-DE" sz="1400" b="1" dirty="0">
                <a:latin typeface="Arial" pitchFamily="34" charset="0"/>
              </a:rPr>
              <a:t>Diagramm</a:t>
            </a: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5292080" y="5301208"/>
            <a:ext cx="1200150" cy="674688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 dirty="0" smtClean="0">
                <a:latin typeface="Arial" pitchFamily="34" charset="0"/>
              </a:rPr>
              <a:t>Begriffs-</a:t>
            </a:r>
            <a:endParaRPr lang="de-DE" sz="1400" b="1" dirty="0">
              <a:latin typeface="Arial" pitchFamily="34" charset="0"/>
            </a:endParaRPr>
          </a:p>
          <a:p>
            <a:pPr algn="ctr"/>
            <a:r>
              <a:rPr lang="de-DE" sz="1400" b="1" dirty="0">
                <a:latin typeface="Arial" pitchFamily="34" charset="0"/>
              </a:rPr>
              <a:t>netz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 idx="4294967295"/>
          </p:nvPr>
        </p:nvSpPr>
        <p:spPr>
          <a:xfrm>
            <a:off x="571500" y="500063"/>
            <a:ext cx="7772400" cy="1143000"/>
          </a:xfrm>
        </p:spPr>
        <p:txBody>
          <a:bodyPr/>
          <a:lstStyle/>
          <a:p>
            <a:r>
              <a:rPr lang="de-DE" smtClean="0">
                <a:latin typeface="Verdana" pitchFamily="34" charset="0"/>
              </a:rPr>
              <a:t>Kärtchentisch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4913" y="1535113"/>
            <a:ext cx="672465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43608" y="6453336"/>
            <a:ext cx="6984776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WS Differenzierung Istanbul 3.-5.April 2014  –  Dr. L. Stäudel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>
                <a:latin typeface="Verdana" pitchFamily="34" charset="0"/>
              </a:rPr>
              <a:t>Mapping-Verfahren</a:t>
            </a:r>
            <a:br>
              <a:rPr lang="de-DE" sz="3200" dirty="0" smtClean="0">
                <a:latin typeface="Verdana" pitchFamily="34" charset="0"/>
              </a:rPr>
            </a:br>
            <a:r>
              <a:rPr lang="de-DE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MindManager</a:t>
            </a:r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Smart</a:t>
            </a: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 l="2817" t="10000" r="8028" b="20000"/>
          <a:stretch>
            <a:fillRect/>
          </a:stretch>
        </p:blipFill>
        <p:spPr bwMode="auto">
          <a:xfrm>
            <a:off x="417824" y="1844824"/>
            <a:ext cx="833064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43608" y="6453336"/>
            <a:ext cx="6984776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WS Differenzierung Istanbul 3.-5.April 2014  –  Dr. L. Stäudel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Interaktive Schaltfläche: Anpassen 9">
            <a:hlinkClick r:id="rId4" action="ppaction://program" highlightClick="1"/>
          </p:cNvPr>
          <p:cNvSpPr/>
          <p:nvPr/>
        </p:nvSpPr>
        <p:spPr>
          <a:xfrm>
            <a:off x="827584" y="5229200"/>
            <a:ext cx="936104" cy="936104"/>
          </a:xfrm>
          <a:prstGeom prst="actionButtonBlank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3419872" y="5301208"/>
            <a:ext cx="5251759" cy="9233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2286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Das Programm MMSM ist frei benutzbar.</a:t>
            </a:r>
            <a:b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Sie finden die Installationsdatei (4 MB) auf </a:t>
            </a:r>
            <a:b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der Webseite zu diesem Workshop. 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43608" y="6453336"/>
            <a:ext cx="6984776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WS Differenzierung Istanbul 3.-5.April 2014  –  Dr. L. Stäudel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7" name="Picture 3" descr="D:\MW Test.jpg"/>
          <p:cNvPicPr>
            <a:picLocks noChangeAspect="1" noChangeArrowheads="1"/>
          </p:cNvPicPr>
          <p:nvPr/>
        </p:nvPicPr>
        <p:blipFill>
          <a:blip r:embed="rId3" cstate="print"/>
          <a:srcRect t="28540" b="28229"/>
          <a:stretch>
            <a:fillRect/>
          </a:stretch>
        </p:blipFill>
        <p:spPr bwMode="auto">
          <a:xfrm>
            <a:off x="455695" y="1628800"/>
            <a:ext cx="8292769" cy="4824536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3730744" y="5457998"/>
            <a:ext cx="5017720" cy="9233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2286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Das Programm </a:t>
            </a:r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Cmap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ist frei benutzbar.</a:t>
            </a:r>
            <a:b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Sie finden den Link zur Installationsdatei </a:t>
            </a:r>
            <a:b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auf der Webseite zu diesem Workshop. 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362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>
                <a:latin typeface="Verdana" pitchFamily="34" charset="0"/>
              </a:rPr>
              <a:t>Mapping-Verfahren </a:t>
            </a:r>
            <a:br>
              <a:rPr lang="de-DE" sz="3200" dirty="0" smtClean="0">
                <a:latin typeface="Verdana" pitchFamily="34" charset="0"/>
              </a:rPr>
            </a:br>
            <a:r>
              <a:rPr lang="de-DE" sz="3200" dirty="0" err="1" smtClean="0">
                <a:latin typeface="Verdana" pitchFamily="34" charset="0"/>
              </a:rPr>
              <a:t>Concept-Map</a:t>
            </a:r>
            <a:r>
              <a:rPr lang="de-DE" sz="3200" dirty="0" smtClean="0">
                <a:latin typeface="Verdana" pitchFamily="34" charset="0"/>
              </a:rPr>
              <a:t> (</a:t>
            </a:r>
            <a:r>
              <a:rPr lang="de-DE" sz="3200" dirty="0" err="1" smtClean="0">
                <a:latin typeface="Verdana" pitchFamily="34" charset="0"/>
              </a:rPr>
              <a:t>Cmap</a:t>
            </a:r>
            <a:r>
              <a:rPr lang="de-DE" sz="3200" dirty="0" smtClean="0">
                <a:latin typeface="Verdana" pitchFamily="34" charset="0"/>
              </a:rPr>
              <a:t>)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77144" y="228600"/>
            <a:ext cx="5791200" cy="2171700"/>
          </a:xfrm>
        </p:spPr>
        <p:txBody>
          <a:bodyPr/>
          <a:lstStyle/>
          <a:p>
            <a:pPr eaLnBrk="1" hangingPunct="1"/>
            <a:r>
              <a:rPr lang="de-DE" sz="3600" dirty="0" smtClean="0">
                <a:solidFill>
                  <a:schemeClr val="tx1"/>
                </a:solidFill>
                <a:latin typeface="Verdana" pitchFamily="34" charset="0"/>
              </a:rPr>
              <a:t>Methodenwerkzeuge </a:t>
            </a:r>
            <a:br>
              <a:rPr lang="de-DE" sz="3600" dirty="0" smtClean="0">
                <a:solidFill>
                  <a:schemeClr val="tx1"/>
                </a:solidFill>
                <a:latin typeface="Verdana" pitchFamily="34" charset="0"/>
              </a:rPr>
            </a:br>
            <a:r>
              <a:rPr lang="de-DE" sz="3600" dirty="0" smtClean="0">
                <a:solidFill>
                  <a:schemeClr val="tx1"/>
                </a:solidFill>
                <a:latin typeface="Verdana" pitchFamily="34" charset="0"/>
              </a:rPr>
              <a:t>zur Wiederholung, Festigung und Vertiefung</a:t>
            </a:r>
          </a:p>
        </p:txBody>
      </p:sp>
      <p:sp>
        <p:nvSpPr>
          <p:cNvPr id="10244" name="Rectangle 21"/>
          <p:cNvSpPr>
            <a:spLocks noChangeArrowheads="1"/>
          </p:cNvSpPr>
          <p:nvPr/>
        </p:nvSpPr>
        <p:spPr bwMode="auto">
          <a:xfrm rot="-1943700">
            <a:off x="2946400" y="4000500"/>
            <a:ext cx="1219200" cy="685800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 dirty="0" smtClean="0">
                <a:latin typeface="Arial" pitchFamily="34" charset="0"/>
              </a:rPr>
              <a:t>Ketten-</a:t>
            </a:r>
            <a:endParaRPr lang="de-DE" sz="1400" b="1" dirty="0">
              <a:latin typeface="Arial" pitchFamily="34" charset="0"/>
            </a:endParaRPr>
          </a:p>
          <a:p>
            <a:pPr algn="ctr"/>
            <a:r>
              <a:rPr lang="de-DE" sz="1400" b="1" dirty="0">
                <a:latin typeface="Arial" pitchFamily="34" charset="0"/>
              </a:rPr>
              <a:t>Quiz</a:t>
            </a:r>
          </a:p>
        </p:txBody>
      </p:sp>
      <p:sp>
        <p:nvSpPr>
          <p:cNvPr id="10245" name="Rectangle 22"/>
          <p:cNvSpPr>
            <a:spLocks noChangeArrowheads="1"/>
          </p:cNvSpPr>
          <p:nvPr/>
        </p:nvSpPr>
        <p:spPr bwMode="auto">
          <a:xfrm rot="2100000">
            <a:off x="5486400" y="4000500"/>
            <a:ext cx="1200150" cy="674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 dirty="0" smtClean="0">
                <a:latin typeface="Arial" pitchFamily="34" charset="0"/>
              </a:rPr>
              <a:t>Stille </a:t>
            </a:r>
            <a:r>
              <a:rPr lang="de-DE" sz="1400" b="1" dirty="0">
                <a:latin typeface="Arial" pitchFamily="34" charset="0"/>
              </a:rPr>
              <a:t>Post</a:t>
            </a:r>
          </a:p>
        </p:txBody>
      </p:sp>
      <p:sp>
        <p:nvSpPr>
          <p:cNvPr id="10246" name="Rectangle 23"/>
          <p:cNvSpPr>
            <a:spLocks noChangeArrowheads="1"/>
          </p:cNvSpPr>
          <p:nvPr/>
        </p:nvSpPr>
        <p:spPr bwMode="auto">
          <a:xfrm rot="-909977">
            <a:off x="1016000" y="4229100"/>
            <a:ext cx="1200150" cy="674688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 dirty="0" smtClean="0">
                <a:latin typeface="Arial" pitchFamily="34" charset="0"/>
              </a:rPr>
              <a:t>Heißer</a:t>
            </a:r>
            <a:endParaRPr lang="de-DE" sz="1400" b="1" dirty="0">
              <a:latin typeface="Arial" pitchFamily="34" charset="0"/>
            </a:endParaRPr>
          </a:p>
          <a:p>
            <a:pPr algn="ctr"/>
            <a:r>
              <a:rPr lang="de-DE" sz="1400" b="1" dirty="0">
                <a:latin typeface="Arial" pitchFamily="34" charset="0"/>
              </a:rPr>
              <a:t>Stuhl</a:t>
            </a:r>
          </a:p>
        </p:txBody>
      </p:sp>
      <p:sp>
        <p:nvSpPr>
          <p:cNvPr id="10247" name="Rectangle 24"/>
          <p:cNvSpPr>
            <a:spLocks noChangeArrowheads="1"/>
          </p:cNvSpPr>
          <p:nvPr/>
        </p:nvSpPr>
        <p:spPr bwMode="auto">
          <a:xfrm rot="1200000">
            <a:off x="1422400" y="3028950"/>
            <a:ext cx="1200150" cy="674688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 dirty="0" smtClean="0">
                <a:latin typeface="Arial" pitchFamily="34" charset="0"/>
              </a:rPr>
              <a:t>Lücken-</a:t>
            </a:r>
            <a:endParaRPr lang="de-DE" sz="1400" b="1" dirty="0">
              <a:latin typeface="Arial" pitchFamily="34" charset="0"/>
            </a:endParaRPr>
          </a:p>
          <a:p>
            <a:pPr algn="ctr"/>
            <a:r>
              <a:rPr lang="de-DE" sz="1400" b="1" dirty="0" err="1">
                <a:latin typeface="Arial" pitchFamily="34" charset="0"/>
              </a:rPr>
              <a:t>text</a:t>
            </a:r>
            <a:endParaRPr lang="de-DE" sz="1400" b="1" dirty="0">
              <a:latin typeface="Arial" pitchFamily="34" charset="0"/>
            </a:endParaRPr>
          </a:p>
        </p:txBody>
      </p:sp>
      <p:sp>
        <p:nvSpPr>
          <p:cNvPr id="10248" name="Rectangle 25"/>
          <p:cNvSpPr>
            <a:spLocks noChangeArrowheads="1"/>
          </p:cNvSpPr>
          <p:nvPr/>
        </p:nvSpPr>
        <p:spPr bwMode="auto">
          <a:xfrm rot="-420000">
            <a:off x="3860800" y="2800350"/>
            <a:ext cx="1200150" cy="674688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 dirty="0" smtClean="0">
                <a:latin typeface="Arial" pitchFamily="34" charset="0"/>
              </a:rPr>
              <a:t>Fehler-</a:t>
            </a:r>
            <a:endParaRPr lang="de-DE" sz="1400" b="1" dirty="0">
              <a:latin typeface="Arial" pitchFamily="34" charset="0"/>
            </a:endParaRPr>
          </a:p>
          <a:p>
            <a:pPr algn="ctr"/>
            <a:r>
              <a:rPr lang="de-DE" sz="1400" b="1" dirty="0">
                <a:latin typeface="Arial" pitchFamily="34" charset="0"/>
              </a:rPr>
              <a:t>suche</a:t>
            </a:r>
          </a:p>
        </p:txBody>
      </p:sp>
      <p:sp>
        <p:nvSpPr>
          <p:cNvPr id="10249" name="Rectangle 26"/>
          <p:cNvSpPr>
            <a:spLocks noChangeArrowheads="1"/>
          </p:cNvSpPr>
          <p:nvPr/>
        </p:nvSpPr>
        <p:spPr bwMode="auto">
          <a:xfrm rot="-946494">
            <a:off x="6096000" y="2857500"/>
            <a:ext cx="1200150" cy="674688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>
                <a:latin typeface="Arial" pitchFamily="34" charset="0"/>
              </a:rPr>
              <a:t>17</a:t>
            </a:r>
          </a:p>
          <a:p>
            <a:pPr algn="ctr"/>
            <a:r>
              <a:rPr lang="de-DE" sz="1400" b="1">
                <a:latin typeface="Arial" pitchFamily="34" charset="0"/>
              </a:rPr>
              <a:t>Wort-</a:t>
            </a:r>
          </a:p>
          <a:p>
            <a:pPr algn="ctr"/>
            <a:r>
              <a:rPr lang="de-DE" sz="1400" b="1">
                <a:latin typeface="Arial" pitchFamily="34" charset="0"/>
              </a:rPr>
              <a:t>Rätsel</a:t>
            </a:r>
          </a:p>
        </p:txBody>
      </p:sp>
      <p:sp>
        <p:nvSpPr>
          <p:cNvPr id="10250" name="Rectangle 27"/>
          <p:cNvSpPr>
            <a:spLocks noChangeArrowheads="1"/>
          </p:cNvSpPr>
          <p:nvPr/>
        </p:nvSpPr>
        <p:spPr bwMode="auto">
          <a:xfrm rot="1260000">
            <a:off x="6807200" y="4629150"/>
            <a:ext cx="1200150" cy="674688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 dirty="0" smtClean="0">
                <a:latin typeface="Arial" pitchFamily="34" charset="0"/>
              </a:rPr>
              <a:t>Domino</a:t>
            </a:r>
            <a:endParaRPr lang="de-DE" sz="1400" b="1" dirty="0">
              <a:latin typeface="Arial" pitchFamily="34" charset="0"/>
            </a:endParaRPr>
          </a:p>
        </p:txBody>
      </p:sp>
      <p:sp>
        <p:nvSpPr>
          <p:cNvPr id="10251" name="Rectangle 28"/>
          <p:cNvSpPr>
            <a:spLocks noChangeArrowheads="1"/>
          </p:cNvSpPr>
          <p:nvPr/>
        </p:nvSpPr>
        <p:spPr bwMode="auto">
          <a:xfrm rot="862533">
            <a:off x="2044678" y="5280185"/>
            <a:ext cx="1200150" cy="674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 dirty="0" smtClean="0">
                <a:latin typeface="Arial" pitchFamily="34" charset="0"/>
              </a:rPr>
              <a:t>Memory</a:t>
            </a:r>
            <a:endParaRPr lang="de-DE" sz="1400" b="1" dirty="0">
              <a:latin typeface="Arial" pitchFamily="34" charset="0"/>
            </a:endParaRPr>
          </a:p>
        </p:txBody>
      </p:sp>
      <p:sp>
        <p:nvSpPr>
          <p:cNvPr id="10252" name="Rectangle 29"/>
          <p:cNvSpPr>
            <a:spLocks noChangeArrowheads="1"/>
          </p:cNvSpPr>
          <p:nvPr/>
        </p:nvSpPr>
        <p:spPr bwMode="auto">
          <a:xfrm rot="996971">
            <a:off x="4064000" y="5086350"/>
            <a:ext cx="1200150" cy="674688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 dirty="0" smtClean="0">
                <a:latin typeface="Arial" pitchFamily="34" charset="0"/>
              </a:rPr>
              <a:t>Würfel-</a:t>
            </a:r>
            <a:endParaRPr lang="de-DE" sz="1400" b="1" dirty="0">
              <a:latin typeface="Arial" pitchFamily="34" charset="0"/>
            </a:endParaRPr>
          </a:p>
          <a:p>
            <a:pPr algn="ctr"/>
            <a:r>
              <a:rPr lang="de-DE" sz="1400" b="1" dirty="0">
                <a:latin typeface="Arial" pitchFamily="34" charset="0"/>
              </a:rPr>
              <a:t>spiel</a:t>
            </a:r>
          </a:p>
        </p:txBody>
      </p:sp>
      <p:sp>
        <p:nvSpPr>
          <p:cNvPr id="10253" name="Rectangle 30"/>
          <p:cNvSpPr>
            <a:spLocks noChangeArrowheads="1"/>
          </p:cNvSpPr>
          <p:nvPr/>
        </p:nvSpPr>
        <p:spPr bwMode="auto">
          <a:xfrm rot="-939008">
            <a:off x="5711825" y="5435600"/>
            <a:ext cx="1200150" cy="674688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 dirty="0" smtClean="0">
                <a:latin typeface="Arial" pitchFamily="34" charset="0"/>
              </a:rPr>
              <a:t>Partner-</a:t>
            </a:r>
            <a:endParaRPr lang="de-DE" sz="1400" b="1" dirty="0">
              <a:latin typeface="Arial" pitchFamily="34" charset="0"/>
            </a:endParaRPr>
          </a:p>
          <a:p>
            <a:pPr algn="ctr"/>
            <a:r>
              <a:rPr lang="de-DE" sz="1400" b="1" dirty="0">
                <a:latin typeface="Arial" pitchFamily="34" charset="0"/>
              </a:rPr>
              <a:t>Kärtchen</a:t>
            </a:r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auto">
          <a:xfrm rot="-946494">
            <a:off x="6088063" y="2865438"/>
            <a:ext cx="1200150" cy="674687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 dirty="0" smtClean="0">
                <a:latin typeface="Arial" pitchFamily="34" charset="0"/>
              </a:rPr>
              <a:t>Wort-</a:t>
            </a:r>
            <a:endParaRPr lang="de-DE" sz="1400" b="1" dirty="0">
              <a:latin typeface="Arial" pitchFamily="34" charset="0"/>
            </a:endParaRPr>
          </a:p>
          <a:p>
            <a:pPr algn="ctr"/>
            <a:r>
              <a:rPr lang="de-DE" sz="1400" b="1" dirty="0">
                <a:latin typeface="Arial" pitchFamily="34" charset="0"/>
              </a:rPr>
              <a:t>Rätsel</a:t>
            </a:r>
          </a:p>
        </p:txBody>
      </p:sp>
      <p:pic>
        <p:nvPicPr>
          <p:cNvPr id="18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43608" y="6453336"/>
            <a:ext cx="6984776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WS Differenzierung Istanbul 3.-5.April 2014  –  Dr. L. Stäudel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 rot="2100000">
            <a:off x="5490624" y="4000213"/>
            <a:ext cx="1200150" cy="674688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 dirty="0" smtClean="0">
                <a:latin typeface="Arial" pitchFamily="34" charset="0"/>
              </a:rPr>
              <a:t>Stille </a:t>
            </a:r>
            <a:r>
              <a:rPr lang="de-DE" sz="1400" b="1" dirty="0">
                <a:latin typeface="Arial" pitchFamily="34" charset="0"/>
              </a:rPr>
              <a:t>Post</a:t>
            </a:r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 rot="862533">
            <a:off x="2042330" y="5279199"/>
            <a:ext cx="1200150" cy="674688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 dirty="0" smtClean="0">
                <a:latin typeface="Arial" pitchFamily="34" charset="0"/>
              </a:rPr>
              <a:t>Memory</a:t>
            </a:r>
            <a:endParaRPr lang="de-DE" sz="1400" b="1" dirty="0">
              <a:latin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Verdana" pitchFamily="34" charset="0"/>
              </a:rPr>
              <a:t>Memory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683568" y="1981200"/>
            <a:ext cx="4392488" cy="4114800"/>
          </a:xfrm>
        </p:spPr>
        <p:txBody>
          <a:bodyPr/>
          <a:lstStyle/>
          <a:p>
            <a:r>
              <a:rPr lang="de-DE" dirty="0" smtClean="0">
                <a:latin typeface="Calibri" pitchFamily="34" charset="0"/>
              </a:rPr>
              <a:t>Bild und Text</a:t>
            </a:r>
          </a:p>
          <a:p>
            <a:r>
              <a:rPr lang="de-DE" dirty="0" smtClean="0">
                <a:latin typeface="Calibri" pitchFamily="34" charset="0"/>
              </a:rPr>
              <a:t>Formel und Text</a:t>
            </a:r>
          </a:p>
          <a:p>
            <a:r>
              <a:rPr lang="de-DE" dirty="0" smtClean="0">
                <a:latin typeface="Calibri" pitchFamily="34" charset="0"/>
              </a:rPr>
              <a:t>Bild und Formel</a:t>
            </a:r>
          </a:p>
          <a:p>
            <a:r>
              <a:rPr lang="de-DE" dirty="0" smtClean="0">
                <a:latin typeface="Calibri" pitchFamily="34" charset="0"/>
              </a:rPr>
              <a:t>Element und Funktion</a:t>
            </a:r>
          </a:p>
          <a:p>
            <a:r>
              <a:rPr lang="de-DE" dirty="0" smtClean="0">
                <a:latin typeface="Calibri" pitchFamily="34" charset="0"/>
              </a:rPr>
              <a:t>Element und Gruppe</a:t>
            </a:r>
          </a:p>
          <a:p>
            <a:r>
              <a:rPr lang="de-DE" dirty="0" smtClean="0">
                <a:latin typeface="Calibri" pitchFamily="34" charset="0"/>
              </a:rPr>
              <a:t>….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547664" y="6248400"/>
            <a:ext cx="612068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WS Differenzierung Istanbul 3.-5.April 2014  –  Dr. L. Stäudel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Inhaltsplatzhalter 7"/>
          <p:cNvSpPr txBox="1">
            <a:spLocks/>
          </p:cNvSpPr>
          <p:nvPr/>
        </p:nvSpPr>
        <p:spPr bwMode="auto">
          <a:xfrm>
            <a:off x="5364088" y="2708920"/>
            <a:ext cx="345638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de-DE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Leicht </a:t>
            </a:r>
            <a:r>
              <a:rPr kumimoji="0" lang="de-DE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abwandelbar</a:t>
            </a:r>
            <a:r>
              <a:rPr kumimoji="0" lang="de-DE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br>
              <a:rPr kumimoji="0" lang="de-DE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de-DE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als Domino, Partner-</a:t>
            </a:r>
            <a:br>
              <a:rPr kumimoji="0" lang="de-DE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de-DE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kärtchen</a:t>
            </a:r>
            <a:r>
              <a:rPr kumimoji="0" lang="de-DE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Frage-</a:t>
            </a:r>
            <a:r>
              <a:rPr kumimoji="0" lang="de-DE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und </a:t>
            </a:r>
            <a:br>
              <a:rPr kumimoji="0" lang="de-DE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de-DE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Antwortkärtchen </a:t>
            </a:r>
            <a:endParaRPr kumimoji="0" lang="de-DE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132856"/>
            <a:ext cx="3744416" cy="1656184"/>
          </a:xfrm>
        </p:spPr>
        <p:txBody>
          <a:bodyPr/>
          <a:lstStyle/>
          <a:p>
            <a:pPr algn="l" eaLnBrk="1" hangingPunct="1"/>
            <a:r>
              <a:rPr lang="de-DE" sz="2800" dirty="0" smtClean="0">
                <a:latin typeface="Arial" pitchFamily="34" charset="0"/>
              </a:rPr>
              <a:t>Methodenwerkzeug </a:t>
            </a:r>
            <a:br>
              <a:rPr lang="de-DE" sz="2800" dirty="0" smtClean="0">
                <a:latin typeface="Arial" pitchFamily="34" charset="0"/>
              </a:rPr>
            </a:br>
            <a:r>
              <a:rPr lang="de-DE" sz="2800" dirty="0" smtClean="0">
                <a:latin typeface="Arial" pitchFamily="34" charset="0"/>
              </a:rPr>
              <a:t>mit spielerischer Lernkontrolle</a:t>
            </a:r>
            <a:br>
              <a:rPr lang="de-DE" sz="2800" dirty="0" smtClean="0">
                <a:latin typeface="Arial" pitchFamily="34" charset="0"/>
              </a:rPr>
            </a:b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„es geht auf!“</a:t>
            </a:r>
            <a:r>
              <a:rPr lang="de-DE" sz="2800" dirty="0" smtClean="0">
                <a:latin typeface="Arial" pitchFamily="34" charset="0"/>
              </a:rPr>
              <a:t/>
            </a:r>
            <a:br>
              <a:rPr lang="de-DE" sz="2800" dirty="0" smtClean="0">
                <a:latin typeface="Arial" pitchFamily="34" charset="0"/>
              </a:rPr>
            </a:br>
            <a:endParaRPr lang="de-DE" sz="1100" dirty="0" smtClean="0">
              <a:latin typeface="Arial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43608" y="6453336"/>
            <a:ext cx="6984776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WS Differenzierung Istanbul 3.-5.April 2014  –  Dr. L. Stäudel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1" name="Picture 3" descr="C:\Users\lutz\Desktop\MW_KW.jpg"/>
          <p:cNvPicPr>
            <a:picLocks noChangeAspect="1" noChangeArrowheads="1"/>
          </p:cNvPicPr>
          <p:nvPr/>
        </p:nvPicPr>
        <p:blipFill>
          <a:blip r:embed="rId3" cstate="print"/>
          <a:srcRect t="9070" b="11112"/>
          <a:stretch>
            <a:fillRect/>
          </a:stretch>
        </p:blipFill>
        <p:spPr bwMode="auto">
          <a:xfrm>
            <a:off x="3491880" y="332656"/>
            <a:ext cx="5365602" cy="6055459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251520" y="4941168"/>
            <a:ext cx="4158639" cy="14773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2286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Hergestellt mit </a:t>
            </a:r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Hotpotatoes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6 </a:t>
            </a:r>
            <a:b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(Freeware), Programmteil „</a:t>
            </a:r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cross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“.</a:t>
            </a:r>
          </a:p>
          <a:p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Den Link zur Installationsdatei </a:t>
            </a:r>
            <a:b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finden Sie auf der Webseite </a:t>
            </a:r>
            <a:b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zu diesem Workshop. 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Verdana" pitchFamily="34" charset="0"/>
              </a:rPr>
              <a:t>HotPotatoes</a:t>
            </a:r>
            <a:endParaRPr lang="de-DE" dirty="0" smtClean="0">
              <a:latin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4244" y="1772816"/>
            <a:ext cx="61341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bgerundete rechteckige Legende 8"/>
          <p:cNvSpPr/>
          <p:nvPr/>
        </p:nvSpPr>
        <p:spPr>
          <a:xfrm>
            <a:off x="0" y="1340768"/>
            <a:ext cx="2483768" cy="1512168"/>
          </a:xfrm>
          <a:prstGeom prst="wedgeRoundRectCallout">
            <a:avLst>
              <a:gd name="adj1" fmla="val 60042"/>
              <a:gd name="adj2" fmla="val 128466"/>
              <a:gd name="adj3" fmla="val 16667"/>
            </a:avLst>
          </a:prstGeom>
          <a:solidFill>
            <a:srgbClr val="C000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Lückentexte</a:t>
            </a:r>
            <a:endParaRPr lang="de-DE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Abgerundete rechteckige Legende 9"/>
          <p:cNvSpPr/>
          <p:nvPr/>
        </p:nvSpPr>
        <p:spPr>
          <a:xfrm>
            <a:off x="-36512" y="3429000"/>
            <a:ext cx="2483768" cy="1512168"/>
          </a:xfrm>
          <a:prstGeom prst="wedgeRoundRectCallout">
            <a:avLst>
              <a:gd name="adj1" fmla="val 55580"/>
              <a:gd name="adj2" fmla="val 71661"/>
              <a:gd name="adj3" fmla="val 16667"/>
            </a:avLst>
          </a:prstGeom>
          <a:solidFill>
            <a:srgbClr val="C00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Multiple</a:t>
            </a:r>
            <a:br>
              <a:rPr lang="de-DE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Joice</a:t>
            </a:r>
            <a:endParaRPr lang="de-DE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Abgerundete rechteckige Legende 10"/>
          <p:cNvSpPr/>
          <p:nvPr/>
        </p:nvSpPr>
        <p:spPr>
          <a:xfrm>
            <a:off x="2843808" y="0"/>
            <a:ext cx="2483768" cy="1251520"/>
          </a:xfrm>
          <a:prstGeom prst="wedgeRoundRectCallout">
            <a:avLst>
              <a:gd name="adj1" fmla="val -18608"/>
              <a:gd name="adj2" fmla="val 328461"/>
              <a:gd name="adj3" fmla="val 16667"/>
            </a:avLst>
          </a:prstGeom>
          <a:solidFill>
            <a:srgbClr val="C00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Kreuzwort-</a:t>
            </a:r>
            <a:br>
              <a:rPr lang="de-DE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rätsel</a:t>
            </a:r>
            <a:endParaRPr lang="de-DE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Abgerundete rechteckige Legende 11"/>
          <p:cNvSpPr/>
          <p:nvPr/>
        </p:nvSpPr>
        <p:spPr>
          <a:xfrm>
            <a:off x="5940152" y="0"/>
            <a:ext cx="2483768" cy="1251520"/>
          </a:xfrm>
          <a:prstGeom prst="wedgeRoundRectCallout">
            <a:avLst>
              <a:gd name="adj1" fmla="val -111203"/>
              <a:gd name="adj2" fmla="val 314070"/>
              <a:gd name="adj3" fmla="val 16667"/>
            </a:avLst>
          </a:prstGeom>
          <a:solidFill>
            <a:srgbClr val="C00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Zuordnung</a:t>
            </a:r>
            <a:endParaRPr lang="de-DE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Abgerundete rechteckige Legende 12"/>
          <p:cNvSpPr/>
          <p:nvPr/>
        </p:nvSpPr>
        <p:spPr>
          <a:xfrm>
            <a:off x="6660232" y="2060848"/>
            <a:ext cx="2483768" cy="1251520"/>
          </a:xfrm>
          <a:prstGeom prst="wedgeRoundRectCallout">
            <a:avLst>
              <a:gd name="adj1" fmla="val -134631"/>
              <a:gd name="adj2" fmla="val 194512"/>
              <a:gd name="adj3" fmla="val 16667"/>
            </a:avLst>
          </a:prstGeom>
          <a:solidFill>
            <a:srgbClr val="C00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Aussagen</a:t>
            </a:r>
            <a:endParaRPr lang="de-DE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Abgerundete rechteckige Legende 13"/>
          <p:cNvSpPr/>
          <p:nvPr/>
        </p:nvSpPr>
        <p:spPr>
          <a:xfrm>
            <a:off x="6660232" y="3645024"/>
            <a:ext cx="2483768" cy="1251520"/>
          </a:xfrm>
          <a:prstGeom prst="wedgeRoundRectCallout">
            <a:avLst>
              <a:gd name="adj1" fmla="val -62674"/>
              <a:gd name="adj2" fmla="val 64991"/>
              <a:gd name="adj3" fmla="val 16667"/>
            </a:avLst>
          </a:prstGeom>
          <a:solidFill>
            <a:srgbClr val="C00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Mischen</a:t>
            </a:r>
            <a:endParaRPr lang="de-DE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43608" y="6453336"/>
            <a:ext cx="6984776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WS Differenzierung Istanbul 3.-5.April 2014  –  Dr. L. Stäudel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Verdana" pitchFamily="34" charset="0"/>
              </a:rPr>
              <a:t>Und jetzt an die Arbeit:</a:t>
            </a: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864096" y="2178437"/>
            <a:ext cx="723629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Entwickeln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Sie mit einem Partner ein Beispiel für die Verwendung eines Methodenwerkzeuges aus der Gruppe </a:t>
            </a:r>
            <a:r>
              <a:rPr kumimoji="0" lang="de-DE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„Üben/Wiederholen“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oder der Gruppe </a:t>
            </a:r>
            <a:r>
              <a:rPr kumimoji="0" lang="de-DE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„Strukturieren“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Denken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Sie dabei 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an Ihren Unterricht in den kommenden Wochen und ein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entrsprechendes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Fachthema. 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Erstellen sie das Arbeitsmaterial so, dass sie es sowohl hier in der Veranstaltung präsentieren als auch im Unterricht verwenden können. 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428184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Calibri" pitchFamily="34" charset="0"/>
              </a:rPr>
              <a:t>WS Differenzierung Istanbul 3.-5.April 2014  –  Dr.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21630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2400" dirty="0" smtClean="0">
                <a:latin typeface="Calibri" pitchFamily="34" charset="0"/>
                <a:ea typeface="Verdana" pitchFamily="34" charset="0"/>
                <a:cs typeface="Verdana" pitchFamily="34" charset="0"/>
              </a:rPr>
              <a:t>Die verteilten Materialien sowie ergänzende Informationen finden Sie ab Montag (7.4.) zum Download unter:</a:t>
            </a:r>
            <a:endParaRPr lang="de-DE" sz="2400" dirty="0">
              <a:latin typeface="Calibri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2770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107504" y="3068960"/>
            <a:ext cx="8820472" cy="1512168"/>
          </a:xfrm>
          <a:noFill/>
        </p:spPr>
        <p:txBody>
          <a:bodyPr/>
          <a:lstStyle/>
          <a:p>
            <a:pPr marL="180340" indent="-180340">
              <a:lnSpc>
                <a:spcPts val="1600"/>
              </a:lnSpc>
            </a:pPr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http://www.guteunterrichtspraxis-nw.org/2014_IST_DIFF.html</a:t>
            </a:r>
          </a:p>
          <a:p>
            <a:pPr marL="180340" indent="-180340">
              <a:lnSpc>
                <a:spcPts val="1600"/>
              </a:lnSpc>
            </a:pPr>
            <a:endParaRPr lang="de-DE" sz="2400" dirty="0" smtClean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r>
              <a:rPr lang="de-DE" sz="2400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http://www.stäudel.de/2014_IST_DIFF.html.html</a:t>
            </a:r>
            <a:endParaRPr lang="de-DE" dirty="0" smtClean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endParaRPr lang="de-DE" sz="2400" dirty="0" smtClean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r>
              <a:rPr lang="de-DE" sz="2400" dirty="0" smtClean="0">
                <a:latin typeface="Calibri"/>
                <a:ea typeface="Calibri"/>
                <a:cs typeface="Times New Roman"/>
              </a:rPr>
              <a:t>oder suchen auf der Startseite im Archiv</a:t>
            </a:r>
          </a:p>
          <a:p>
            <a:endParaRPr lang="de-DE" sz="2400" dirty="0" smtClean="0"/>
          </a:p>
          <a:p>
            <a:r>
              <a:rPr lang="de-DE" sz="2400" dirty="0" smtClean="0"/>
              <a:t/>
            </a:r>
            <a:br>
              <a:rPr lang="de-DE" sz="2400" dirty="0" smtClean="0"/>
            </a:br>
            <a:endParaRPr lang="de-DE" sz="2400" dirty="0" smtClean="0">
              <a:latin typeface="Calibri"/>
              <a:ea typeface="Calibri"/>
              <a:cs typeface="Times New Roman"/>
            </a:endParaRPr>
          </a:p>
          <a:p>
            <a:r>
              <a:rPr lang="de-DE" sz="3600" dirty="0" smtClean="0">
                <a:latin typeface="Calibri"/>
                <a:ea typeface="Times New Roman"/>
                <a:cs typeface="Times New Roman"/>
              </a:rPr>
              <a:t/>
            </a:r>
            <a:br>
              <a:rPr lang="de-DE" sz="3600" dirty="0" smtClean="0">
                <a:latin typeface="Calibri"/>
                <a:ea typeface="Times New Roman"/>
                <a:cs typeface="Times New Roman"/>
              </a:rPr>
            </a:br>
            <a:endParaRPr lang="de-DE" sz="24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Calibri" pitchFamily="34" charset="0"/>
              </a:rPr>
              <a:t>WS Differenzierung Istanbul 3.-5.April 2014  –  Dr. L. </a:t>
            </a:r>
            <a:r>
              <a:rPr lang="de-DE" dirty="0" err="1" smtClean="0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59632" y="0"/>
            <a:ext cx="6737350" cy="1124744"/>
          </a:xfrm>
        </p:spPr>
        <p:txBody>
          <a:bodyPr/>
          <a:lstStyle/>
          <a:p>
            <a:pPr eaLnBrk="1" hangingPunct="1">
              <a:defRPr/>
            </a:pPr>
            <a:r>
              <a:rPr lang="de-DE" sz="3200" dirty="0" smtClean="0">
                <a:solidFill>
                  <a:schemeClr val="tx1"/>
                </a:solidFill>
                <a:latin typeface="Verdana" pitchFamily="34" charset="0"/>
              </a:rPr>
              <a:t>Methodenwerkzeuge</a:t>
            </a:r>
            <a:endParaRPr lang="de-DE" sz="32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8195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685800" y="1957388"/>
            <a:ext cx="7772400" cy="4114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endParaRPr lang="de-DE" sz="1400" dirty="0" smtClean="0">
              <a:latin typeface="Arial Condensed Bold" pitchFamily="34" charset="0"/>
            </a:endParaRPr>
          </a:p>
          <a:p>
            <a:pPr eaLnBrk="1" hangingPunct="1"/>
            <a:endParaRPr lang="de-DE" sz="1400" dirty="0" smtClean="0">
              <a:latin typeface="Arial Condensed Bold" pitchFamily="34" charset="0"/>
            </a:endParaRPr>
          </a:p>
          <a:p>
            <a:pPr eaLnBrk="1" hangingPunct="1">
              <a:buFontTx/>
              <a:buNone/>
            </a:pPr>
            <a:endParaRPr lang="de-DE" sz="1400" dirty="0" smtClean="0">
              <a:latin typeface="Arial Condensed Bold" pitchFamily="34" charset="0"/>
            </a:endParaRPr>
          </a:p>
        </p:txBody>
      </p:sp>
      <p:pic>
        <p:nvPicPr>
          <p:cNvPr id="18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7" name="Tabelle 16"/>
          <p:cNvGraphicFramePr>
            <a:graphicFrameLocks noGrp="1"/>
          </p:cNvGraphicFramePr>
          <p:nvPr/>
        </p:nvGraphicFramePr>
        <p:xfrm>
          <a:off x="1115618" y="1693768"/>
          <a:ext cx="7128791" cy="39674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800958"/>
                <a:gridCol w="1800958"/>
                <a:gridCol w="1800958"/>
                <a:gridCol w="1725917"/>
              </a:tblGrid>
              <a:tr h="7509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zur Wiederholung, Festigung und Vertiefung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zur Strukturierung und </a:t>
                      </a:r>
                      <a:r>
                        <a:rPr lang="de-DE" sz="1300" b="0" kern="1200" dirty="0" err="1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Hierarchisie-rung</a:t>
                      </a:r>
                      <a:r>
                        <a:rPr lang="de-DE" sz="1300" b="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vorhandener Kenntnisse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zur Erarbeitung und Kommunikation fachlicher Inhalte</a:t>
                      </a:r>
                      <a:endParaRPr lang="de-DE" sz="13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zur Unterstützung fachsprachlich angemessener Formulierung</a:t>
                      </a:r>
                      <a:endParaRPr lang="de-DE" sz="13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Memory</a:t>
                      </a:r>
                    </a:p>
                  </a:txBody>
                  <a:tcPr>
                    <a:solidFill>
                      <a:srgbClr val="FF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Mindmap</a:t>
                      </a:r>
                      <a:endParaRPr lang="de-DE" sz="13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Kugellager</a:t>
                      </a:r>
                    </a:p>
                  </a:txBody>
                  <a:tcPr>
                    <a:solidFill>
                      <a:srgbClr val="FF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Wortliste</a:t>
                      </a:r>
                    </a:p>
                  </a:txBody>
                  <a:tcPr>
                    <a:solidFill>
                      <a:srgbClr val="FFFFCC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Domino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Conzeptmap</a:t>
                      </a:r>
                      <a:endParaRPr lang="de-DE" sz="13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Lernplakat</a:t>
                      </a:r>
                      <a:endParaRPr lang="de-DE" sz="13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Wortfeld</a:t>
                      </a:r>
                      <a:endParaRPr lang="de-DE" sz="13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Heißer Stuhl</a:t>
                      </a:r>
                    </a:p>
                  </a:txBody>
                  <a:tcPr>
                    <a:solidFill>
                      <a:srgbClr val="FF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Flussdiagramm</a:t>
                      </a:r>
                      <a:endParaRPr lang="de-DE" sz="13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Thesentopf</a:t>
                      </a:r>
                      <a:endParaRPr lang="de-DE" sz="13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Wortgeländer</a:t>
                      </a:r>
                      <a:endParaRPr lang="de-DE" sz="13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Ketten-Quiz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Begriffsnetz</a:t>
                      </a:r>
                      <a:endParaRPr lang="de-DE" sz="13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Filmleiste</a:t>
                      </a:r>
                      <a:endParaRPr lang="de-DE" sz="13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Textpuzzle</a:t>
                      </a:r>
                      <a:endParaRPr lang="de-DE" sz="13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Stille Post</a:t>
                      </a:r>
                    </a:p>
                  </a:txBody>
                  <a:tcPr>
                    <a:solidFill>
                      <a:srgbClr val="FF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Zuordnung</a:t>
                      </a:r>
                      <a:endParaRPr lang="de-DE" sz="13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Dialog</a:t>
                      </a:r>
                      <a:endParaRPr lang="de-DE" sz="13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Satzmuster</a:t>
                      </a:r>
                      <a:endParaRPr lang="de-DE" sz="13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Lückentext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Kärtchentisch</a:t>
                      </a:r>
                      <a:endParaRPr lang="de-DE" sz="13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Archive</a:t>
                      </a:r>
                      <a:endParaRPr lang="de-DE" sz="13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Fragemuster</a:t>
                      </a:r>
                      <a:endParaRPr lang="de-DE" sz="13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Partner-Kärtchen</a:t>
                      </a:r>
                    </a:p>
                  </a:txBody>
                  <a:tcPr>
                    <a:solidFill>
                      <a:srgbClr val="FF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Kartenabfrage</a:t>
                      </a:r>
                      <a:endParaRPr lang="de-DE" sz="13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Schaufenster-bummel</a:t>
                      </a:r>
                      <a:endParaRPr lang="de-DE" sz="13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Sprechblasen</a:t>
                      </a:r>
                      <a:endParaRPr lang="de-DE" sz="13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Kreuzworträtsel</a:t>
                      </a:r>
                      <a:endParaRPr lang="de-DE" sz="13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Bildsequenz</a:t>
                      </a:r>
                      <a:endParaRPr lang="de-DE" sz="1300" b="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Aushandeln</a:t>
                      </a:r>
                      <a:endParaRPr lang="de-DE" sz="13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Bildergeschichte</a:t>
                      </a:r>
                      <a:endParaRPr lang="de-DE" sz="1300" b="0" dirty="0">
                        <a:solidFill>
                          <a:schemeClr val="bg1">
                            <a:lumMod val="7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43608" y="6453336"/>
            <a:ext cx="6984776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WS Differenzierung Istanbul 3.-5.April 2014  –  Dr. L.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Stäudel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Pfeil nach unten 8"/>
          <p:cNvSpPr/>
          <p:nvPr/>
        </p:nvSpPr>
        <p:spPr>
          <a:xfrm>
            <a:off x="1835696" y="1052736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unten 9"/>
          <p:cNvSpPr/>
          <p:nvPr/>
        </p:nvSpPr>
        <p:spPr>
          <a:xfrm>
            <a:off x="3635896" y="1052736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Verdana" pitchFamily="34" charset="0"/>
              </a:rPr>
              <a:t>Ihre Ergebnisse:</a:t>
            </a: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864096" y="3063294"/>
            <a:ext cx="7236296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lvl="0" indent="-457200" eaLnBrk="0" hangingPunct="0">
              <a:spcAft>
                <a:spcPts val="600"/>
              </a:spcAft>
              <a:buFont typeface="Arial" pitchFamily="34" charset="0"/>
              <a:buChar char="•"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Schwingungen		-&gt; </a:t>
            </a:r>
            <a:r>
              <a:rPr lang="de-DE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Frage- und Antwort-K.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de-DE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Sprachliche Mittel		-&gt; Frage- und Antwort-K.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Sexualerziehung		-&gt; Domino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de-DE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Wortschatz Englisch	-&gt; Kreuzworträtsel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428184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Calibri" pitchFamily="34" charset="0"/>
              </a:rPr>
              <a:t>WS Differenzierung Istanbul 3.-5.April 2014  –  Dr.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43608" y="6453336"/>
            <a:ext cx="6984776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WS Differenzierung Istanbul 3.-5.April 2014  –  Dr. L. Stäudel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2339752" y="764704"/>
            <a:ext cx="5184576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Was ist lernwirksam?</a:t>
            </a:r>
            <a:endParaRPr kumimoji="0" lang="de-DE" sz="3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71617" y="1844824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chemeClr val="accent3">
                    <a:lumMod val="50000"/>
                  </a:schemeClr>
                </a:solidFill>
              </a:rPr>
              <a:t>2009</a:t>
            </a:r>
            <a:endParaRPr lang="de-DE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" name="Bild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463" y="3861048"/>
            <a:ext cx="152729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hteck 10"/>
          <p:cNvSpPr/>
          <p:nvPr/>
        </p:nvSpPr>
        <p:spPr>
          <a:xfrm>
            <a:off x="799874" y="2348880"/>
            <a:ext cx="1728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325"/>
              </a:spcBef>
            </a:pPr>
            <a:r>
              <a:rPr lang="de-DE" sz="1200" b="1" dirty="0" smtClean="0">
                <a:solidFill>
                  <a:schemeClr val="accent1">
                    <a:lumMod val="50000"/>
                  </a:schemeClr>
                </a:solidFill>
                <a:latin typeface="Linotype Syntax Com Regular" charset="0"/>
                <a:ea typeface="Arial" charset="0"/>
                <a:cs typeface="Arial" charset="0"/>
              </a:rPr>
              <a:t>John Hattie </a:t>
            </a:r>
            <a:r>
              <a:rPr lang="de-DE" sz="1200" dirty="0" smtClean="0">
                <a:solidFill>
                  <a:schemeClr val="accent1">
                    <a:lumMod val="50000"/>
                  </a:schemeClr>
                </a:solidFill>
                <a:latin typeface="Linotype Syntax Com Regular" charset="0"/>
                <a:ea typeface="Arial" charset="0"/>
                <a:cs typeface="Arial" charset="0"/>
              </a:rPr>
              <a:t>et al.: Metaanalyse von</a:t>
            </a:r>
            <a:br>
              <a:rPr lang="de-DE" sz="1200" dirty="0" smtClean="0">
                <a:solidFill>
                  <a:schemeClr val="accent1">
                    <a:lumMod val="50000"/>
                  </a:schemeClr>
                </a:solidFill>
                <a:latin typeface="Linotype Syntax Com Regular" charset="0"/>
                <a:ea typeface="Arial" charset="0"/>
                <a:cs typeface="Arial" charset="0"/>
              </a:rPr>
            </a:br>
            <a:r>
              <a:rPr lang="de-DE" sz="1200" dirty="0" smtClean="0">
                <a:solidFill>
                  <a:schemeClr val="accent1">
                    <a:lumMod val="50000"/>
                  </a:schemeClr>
                </a:solidFill>
                <a:latin typeface="Linotype Syntax Com Regular" charset="0"/>
                <a:ea typeface="Arial" charset="0"/>
                <a:cs typeface="Arial" charset="0"/>
              </a:rPr>
              <a:t>mehr als 50.000 empirischen Studien </a:t>
            </a:r>
            <a:br>
              <a:rPr lang="de-DE" sz="1200" dirty="0" smtClean="0">
                <a:solidFill>
                  <a:schemeClr val="accent1">
                    <a:lumMod val="50000"/>
                  </a:schemeClr>
                </a:solidFill>
                <a:latin typeface="Linotype Syntax Com Regular" charset="0"/>
                <a:ea typeface="Arial" charset="0"/>
                <a:cs typeface="Arial" charset="0"/>
              </a:rPr>
            </a:br>
            <a:r>
              <a:rPr lang="de-DE" sz="1200" dirty="0" smtClean="0">
                <a:solidFill>
                  <a:schemeClr val="accent1">
                    <a:lumMod val="50000"/>
                  </a:schemeClr>
                </a:solidFill>
                <a:latin typeface="Linotype Syntax Com Regular" charset="0"/>
                <a:ea typeface="Arial" charset="0"/>
                <a:cs typeface="Arial" charset="0"/>
              </a:rPr>
              <a:t>(&gt; 80. Mio. Schülerin-</a:t>
            </a:r>
            <a:r>
              <a:rPr lang="de-DE" sz="1200" dirty="0" err="1" smtClean="0">
                <a:solidFill>
                  <a:schemeClr val="accent1">
                    <a:lumMod val="50000"/>
                  </a:schemeClr>
                </a:solidFill>
                <a:latin typeface="Linotype Syntax Com Regular" charset="0"/>
                <a:ea typeface="Arial" charset="0"/>
                <a:cs typeface="Arial" charset="0"/>
              </a:rPr>
              <a:t>nen</a:t>
            </a:r>
            <a:r>
              <a:rPr lang="de-DE" sz="1200" dirty="0" smtClean="0">
                <a:solidFill>
                  <a:schemeClr val="accent1">
                    <a:lumMod val="50000"/>
                  </a:schemeClr>
                </a:solidFill>
                <a:latin typeface="Linotype Syntax Com Regular" charset="0"/>
                <a:ea typeface="Arial" charset="0"/>
                <a:cs typeface="Arial" charset="0"/>
              </a:rPr>
              <a:t> und Schüler)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468960" y="1583216"/>
            <a:ext cx="5423520" cy="458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Angstreduktion 	d </a:t>
            </a: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= .40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Kooperatives Lernen</a:t>
            </a: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	d = .41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Kleingruppenlernen</a:t>
            </a: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	d = .49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Peer </a:t>
            </a:r>
            <a:r>
              <a:rPr lang="de-DE" sz="1400" dirty="0" err="1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Tutoring</a:t>
            </a: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	d = .55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Herausfordernde Ziele setzen	d = .56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 err="1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Concept</a:t>
            </a: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 </a:t>
            </a:r>
            <a:r>
              <a:rPr lang="de-DE" sz="1400" dirty="0" err="1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Mapping</a:t>
            </a: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	d = .57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Arbeit mit Lösungsbeispielen	d = .57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Direkte Instruktion	</a:t>
            </a:r>
            <a:r>
              <a:rPr lang="de-DE" sz="1400" dirty="0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d </a:t>
            </a: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= .</a:t>
            </a:r>
            <a:r>
              <a:rPr lang="de-DE" sz="1400" dirty="0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59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Metakognitive Strategien	d = .69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Verteiltes vs. massives Lernen	d = .71 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Lehrkraft-Schüler-Verhältnis	d = .72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Feedback	d = .73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Klarheit der Instruktion	d = .75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 err="1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Micro</a:t>
            </a:r>
            <a:r>
              <a:rPr lang="de-DE" sz="1400" dirty="0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-Teaching	d = .88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Formatives </a:t>
            </a:r>
            <a:r>
              <a:rPr lang="de-DE" sz="1400" dirty="0" err="1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Assessment</a:t>
            </a:r>
            <a:r>
              <a:rPr lang="de-DE" sz="1400" dirty="0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	d = .90</a:t>
            </a:r>
            <a:endParaRPr lang="de-DE" sz="1400" dirty="0">
              <a:solidFill>
                <a:srgbClr val="254061"/>
              </a:solidFill>
              <a:latin typeface="Linotype Syntax Com Regular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71" dur="indefinite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2" dur="indefinite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73" dur="indefinite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2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3384376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127000" dist="38100" dir="13500000" sx="102000" sy="102000" algn="b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4175">
              <a:lnSpc>
                <a:spcPct val="130000"/>
              </a:lnSpc>
              <a:spcBef>
                <a:spcPts val="300"/>
              </a:spcBef>
            </a:pPr>
            <a:r>
              <a:rPr lang="de-DE" sz="2400" kern="1200" dirty="0" smtClean="0">
                <a:solidFill>
                  <a:srgbClr val="080808"/>
                </a:solidFill>
                <a:latin typeface="Verdana" pitchFamily="34" charset="0"/>
                <a:ea typeface="+mn-ea"/>
                <a:cs typeface="Times New Roman" pitchFamily="18" charset="0"/>
              </a:rPr>
              <a:t/>
            </a:r>
            <a:br>
              <a:rPr lang="de-DE" sz="2400" kern="1200" dirty="0" smtClean="0">
                <a:solidFill>
                  <a:srgbClr val="080808"/>
                </a:solidFill>
                <a:latin typeface="Verdana" pitchFamily="34" charset="0"/>
                <a:ea typeface="+mn-ea"/>
                <a:cs typeface="Times New Roman" pitchFamily="18" charset="0"/>
              </a:rPr>
            </a:br>
            <a:r>
              <a:rPr lang="de-DE" sz="2400" dirty="0" smtClean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Fachspracherwerb unterstützen (DFU)</a:t>
            </a:r>
            <a:br>
              <a:rPr lang="de-DE" sz="2400" dirty="0" smtClean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</a:br>
            <a:r>
              <a:rPr lang="de-DE" sz="2400" dirty="0" smtClean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&amp; Wechsel der Darstellungsformen</a:t>
            </a:r>
            <a:br>
              <a:rPr lang="de-DE" sz="2400" dirty="0" smtClean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</a:br>
            <a:r>
              <a:rPr lang="de-DE" sz="2400" dirty="0" smtClean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/>
            </a:r>
            <a:br>
              <a:rPr lang="de-DE" sz="2400" dirty="0" smtClean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</a:br>
            <a:r>
              <a:rPr lang="de-DE" sz="2400" dirty="0" smtClean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Aufgaben: </a:t>
            </a:r>
            <a:br>
              <a:rPr lang="de-DE" sz="2400" dirty="0" smtClean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</a:br>
            <a:r>
              <a:rPr lang="de-DE" sz="2400" dirty="0" smtClean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Anforderungen gezielt variieren</a:t>
            </a:r>
            <a:endParaRPr lang="de-DE" sz="2800" dirty="0" smtClean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32770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Calibri" pitchFamily="34" charset="0"/>
              </a:rPr>
              <a:t>WS Differenzierung Istanbul 3.-5.April 2014  –  Dr. L. </a:t>
            </a:r>
            <a:r>
              <a:rPr lang="de-DE" dirty="0" err="1" smtClean="0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59632" y="0"/>
            <a:ext cx="6737350" cy="1124744"/>
          </a:xfrm>
        </p:spPr>
        <p:txBody>
          <a:bodyPr/>
          <a:lstStyle/>
          <a:p>
            <a:pPr eaLnBrk="1" hangingPunct="1">
              <a:defRPr/>
            </a:pPr>
            <a:r>
              <a:rPr lang="de-DE" sz="3200" dirty="0" smtClean="0">
                <a:solidFill>
                  <a:schemeClr val="tx1"/>
                </a:solidFill>
                <a:latin typeface="Verdana" pitchFamily="34" charset="0"/>
              </a:rPr>
              <a:t>Methodenwerkzeuge</a:t>
            </a:r>
            <a:endParaRPr lang="de-DE" sz="32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8195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685800" y="1957388"/>
            <a:ext cx="7772400" cy="4114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endParaRPr lang="de-DE" sz="1400" dirty="0" smtClean="0">
              <a:latin typeface="Arial Condensed Bold" pitchFamily="34" charset="0"/>
            </a:endParaRPr>
          </a:p>
          <a:p>
            <a:pPr eaLnBrk="1" hangingPunct="1"/>
            <a:endParaRPr lang="de-DE" sz="1400" dirty="0" smtClean="0">
              <a:latin typeface="Arial Condensed Bold" pitchFamily="34" charset="0"/>
            </a:endParaRPr>
          </a:p>
          <a:p>
            <a:pPr eaLnBrk="1" hangingPunct="1">
              <a:buFontTx/>
              <a:buNone/>
            </a:pPr>
            <a:endParaRPr lang="de-DE" sz="1400" dirty="0" smtClean="0">
              <a:latin typeface="Arial Condensed Bold" pitchFamily="34" charset="0"/>
            </a:endParaRPr>
          </a:p>
        </p:txBody>
      </p:sp>
      <p:pic>
        <p:nvPicPr>
          <p:cNvPr id="18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7" name="Tabelle 16"/>
          <p:cNvGraphicFramePr>
            <a:graphicFrameLocks noGrp="1"/>
          </p:cNvGraphicFramePr>
          <p:nvPr/>
        </p:nvGraphicFramePr>
        <p:xfrm>
          <a:off x="1115618" y="1693768"/>
          <a:ext cx="7128791" cy="39674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800958"/>
                <a:gridCol w="1800958"/>
                <a:gridCol w="1800958"/>
                <a:gridCol w="1725917"/>
              </a:tblGrid>
              <a:tr h="7509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zur Wiederholung, Festigung und Vertiefung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zur Strukturierung und </a:t>
                      </a:r>
                      <a:r>
                        <a:rPr lang="de-DE" sz="1300" b="0" kern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Hierarchisie-rung</a:t>
                      </a:r>
                      <a:r>
                        <a:rPr lang="de-DE" sz="13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vorhandener Kenntnisse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zur Erarbeitung und Kommunikation fachlicher Inhalte</a:t>
                      </a:r>
                      <a:endParaRPr lang="de-DE" sz="13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zur Unterstützung fachsprachlich angemessener Formulierung</a:t>
                      </a:r>
                      <a:endParaRPr lang="de-DE" sz="13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Memory</a:t>
                      </a:r>
                    </a:p>
                  </a:txBody>
                  <a:tcPr>
                    <a:solidFill>
                      <a:srgbClr val="FF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Mindmap</a:t>
                      </a:r>
                      <a:endParaRPr lang="de-DE" sz="1300" b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Kugellager</a:t>
                      </a:r>
                    </a:p>
                  </a:txBody>
                  <a:tcPr>
                    <a:solidFill>
                      <a:srgbClr val="FF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Wortliste</a:t>
                      </a:r>
                    </a:p>
                  </a:txBody>
                  <a:tcPr>
                    <a:solidFill>
                      <a:srgbClr val="FFFFCC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Domino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Conzeptmap</a:t>
                      </a:r>
                      <a:endParaRPr lang="de-DE" sz="1300" b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Lernplakat</a:t>
                      </a:r>
                      <a:endParaRPr lang="de-DE" sz="13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Wortfeld</a:t>
                      </a:r>
                      <a:endParaRPr lang="de-DE" sz="13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Heißer Stuhl</a:t>
                      </a:r>
                    </a:p>
                  </a:txBody>
                  <a:tcPr>
                    <a:solidFill>
                      <a:srgbClr val="FF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Flussdiagramm</a:t>
                      </a:r>
                      <a:endParaRPr lang="de-DE" sz="1300" b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Thesentopf</a:t>
                      </a:r>
                      <a:endParaRPr lang="de-DE" sz="13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Wortgeländer</a:t>
                      </a:r>
                      <a:endParaRPr lang="de-DE" sz="13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Ketten-Quiz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Begriffsnetz</a:t>
                      </a:r>
                      <a:endParaRPr lang="de-DE" sz="1300" b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Filmleiste</a:t>
                      </a:r>
                      <a:endParaRPr lang="de-DE" sz="13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Textpuzzle</a:t>
                      </a:r>
                      <a:endParaRPr lang="de-DE" sz="13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Stille Post</a:t>
                      </a:r>
                    </a:p>
                  </a:txBody>
                  <a:tcPr>
                    <a:solidFill>
                      <a:srgbClr val="FF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Zuordnung</a:t>
                      </a:r>
                      <a:endParaRPr lang="de-DE" sz="1300" b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Dialog</a:t>
                      </a:r>
                      <a:endParaRPr lang="de-DE" sz="13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Satzmuster</a:t>
                      </a:r>
                      <a:endParaRPr lang="de-DE" sz="13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Lückentext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Kärtchentisch</a:t>
                      </a:r>
                      <a:endParaRPr lang="de-DE" sz="1300" b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Archive</a:t>
                      </a:r>
                      <a:endParaRPr lang="de-DE" sz="13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Fragemuster</a:t>
                      </a:r>
                      <a:endParaRPr lang="de-DE" sz="13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Partner-Kärtchen</a:t>
                      </a:r>
                    </a:p>
                  </a:txBody>
                  <a:tcPr>
                    <a:solidFill>
                      <a:srgbClr val="FF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Kartenabfrage</a:t>
                      </a:r>
                      <a:endParaRPr lang="de-DE" sz="1300" b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Schaufenster-bummel</a:t>
                      </a:r>
                      <a:endParaRPr lang="de-DE" sz="13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Sprechblasen</a:t>
                      </a:r>
                      <a:endParaRPr lang="de-DE" sz="13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Kreuzworträtsel</a:t>
                      </a:r>
                      <a:endParaRPr lang="de-DE" sz="1300" b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Bildsequenz</a:t>
                      </a:r>
                      <a:endParaRPr lang="de-DE" sz="1300" b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Aushandeln</a:t>
                      </a:r>
                      <a:endParaRPr lang="de-DE" sz="13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Bildergeschichte</a:t>
                      </a:r>
                      <a:endParaRPr lang="de-DE" sz="13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43608" y="6453336"/>
            <a:ext cx="6984776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WS Differenzierung Istanbul 3.-5.April 2014  –  Dr. L.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Stäudel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Pfeil nach unten 8"/>
          <p:cNvSpPr/>
          <p:nvPr/>
        </p:nvSpPr>
        <p:spPr>
          <a:xfrm>
            <a:off x="5436096" y="1052736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unten 9"/>
          <p:cNvSpPr/>
          <p:nvPr/>
        </p:nvSpPr>
        <p:spPr>
          <a:xfrm>
            <a:off x="7164288" y="1052736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403648" y="171450"/>
            <a:ext cx="6737350" cy="2914650"/>
          </a:xfrm>
        </p:spPr>
        <p:txBody>
          <a:bodyPr/>
          <a:lstStyle/>
          <a:p>
            <a:pPr eaLnBrk="1" hangingPunct="1">
              <a:defRPr/>
            </a:pPr>
            <a:r>
              <a:rPr lang="de-DE" sz="3200" dirty="0" smtClean="0">
                <a:solidFill>
                  <a:schemeClr val="tx1"/>
                </a:solidFill>
                <a:latin typeface="Verdana" pitchFamily="34" charset="0"/>
              </a:rPr>
              <a:t>Methodenwerkzeuge zur Unterstützung fachsprachlich angemessener Formulierung</a:t>
            </a:r>
            <a:endParaRPr lang="de-DE" sz="32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8195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685800" y="1957388"/>
            <a:ext cx="7772400" cy="4114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endParaRPr lang="de-DE" sz="1400" dirty="0" smtClean="0">
              <a:latin typeface="Arial Condensed Bold" pitchFamily="34" charset="0"/>
            </a:endParaRPr>
          </a:p>
          <a:p>
            <a:pPr eaLnBrk="1" hangingPunct="1"/>
            <a:endParaRPr lang="de-DE" sz="1400" dirty="0" smtClean="0">
              <a:latin typeface="Arial Condensed Bold" pitchFamily="34" charset="0"/>
            </a:endParaRPr>
          </a:p>
          <a:p>
            <a:pPr eaLnBrk="1" hangingPunct="1">
              <a:buFontTx/>
              <a:buNone/>
            </a:pPr>
            <a:endParaRPr lang="de-DE" sz="1400" dirty="0" smtClean="0">
              <a:latin typeface="Arial Condensed Bold" pitchFamily="34" charset="0"/>
            </a:endParaRPr>
          </a:p>
        </p:txBody>
      </p:sp>
      <p:sp>
        <p:nvSpPr>
          <p:cNvPr id="7172" name="Rectangle 1032"/>
          <p:cNvSpPr>
            <a:spLocks noChangeArrowheads="1"/>
          </p:cNvSpPr>
          <p:nvPr/>
        </p:nvSpPr>
        <p:spPr bwMode="auto">
          <a:xfrm rot="-994371">
            <a:off x="1330926" y="2938076"/>
            <a:ext cx="1200150" cy="674687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 dirty="0" smtClean="0">
                <a:latin typeface="Arial" pitchFamily="34" charset="0"/>
              </a:rPr>
              <a:t>Wortliste</a:t>
            </a:r>
            <a:endParaRPr lang="de-DE" sz="1400" b="1" dirty="0">
              <a:latin typeface="Arial" pitchFamily="34" charset="0"/>
            </a:endParaRPr>
          </a:p>
        </p:txBody>
      </p:sp>
      <p:sp>
        <p:nvSpPr>
          <p:cNvPr id="7173" name="Rectangle 1033"/>
          <p:cNvSpPr>
            <a:spLocks noChangeArrowheads="1"/>
          </p:cNvSpPr>
          <p:nvPr/>
        </p:nvSpPr>
        <p:spPr bwMode="auto">
          <a:xfrm>
            <a:off x="4086225" y="2780928"/>
            <a:ext cx="1200150" cy="674687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 dirty="0" smtClean="0">
                <a:latin typeface="Arial" pitchFamily="34" charset="0"/>
              </a:rPr>
              <a:t>Wort-</a:t>
            </a:r>
            <a:endParaRPr lang="de-DE" sz="1400" b="1" dirty="0">
              <a:latin typeface="Arial" pitchFamily="34" charset="0"/>
            </a:endParaRPr>
          </a:p>
          <a:p>
            <a:pPr algn="ctr"/>
            <a:r>
              <a:rPr lang="de-DE" sz="1400" b="1" dirty="0">
                <a:latin typeface="Arial" pitchFamily="34" charset="0"/>
              </a:rPr>
              <a:t>Geländer</a:t>
            </a:r>
          </a:p>
        </p:txBody>
      </p:sp>
      <p:sp>
        <p:nvSpPr>
          <p:cNvPr id="7174" name="Rectangle 1036"/>
          <p:cNvSpPr>
            <a:spLocks noChangeArrowheads="1"/>
          </p:cNvSpPr>
          <p:nvPr/>
        </p:nvSpPr>
        <p:spPr bwMode="auto">
          <a:xfrm rot="1441457">
            <a:off x="4369650" y="5156181"/>
            <a:ext cx="1200150" cy="676275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 dirty="0" smtClean="0">
                <a:latin typeface="Arial" pitchFamily="34" charset="0"/>
              </a:rPr>
              <a:t>Frage-</a:t>
            </a:r>
            <a:endParaRPr lang="de-DE" sz="1400" b="1" dirty="0">
              <a:latin typeface="Arial" pitchFamily="34" charset="0"/>
            </a:endParaRPr>
          </a:p>
          <a:p>
            <a:pPr algn="ctr"/>
            <a:r>
              <a:rPr lang="de-DE" sz="1400" b="1" dirty="0">
                <a:latin typeface="Arial" pitchFamily="34" charset="0"/>
              </a:rPr>
              <a:t>Muster</a:t>
            </a:r>
          </a:p>
        </p:txBody>
      </p:sp>
      <p:sp>
        <p:nvSpPr>
          <p:cNvPr id="7176" name="Rectangle 1043"/>
          <p:cNvSpPr>
            <a:spLocks noChangeArrowheads="1"/>
          </p:cNvSpPr>
          <p:nvPr/>
        </p:nvSpPr>
        <p:spPr bwMode="auto">
          <a:xfrm rot="1800000">
            <a:off x="6325444" y="3061360"/>
            <a:ext cx="1320800" cy="74295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 dirty="0" smtClean="0">
                <a:latin typeface="Arial" pitchFamily="34" charset="0"/>
              </a:rPr>
              <a:t>Sprech-</a:t>
            </a:r>
          </a:p>
          <a:p>
            <a:pPr algn="ctr"/>
            <a:r>
              <a:rPr lang="de-DE" sz="1400" b="1" dirty="0">
                <a:latin typeface="Arial" pitchFamily="34" charset="0"/>
              </a:rPr>
              <a:t>blasen</a:t>
            </a:r>
          </a:p>
        </p:txBody>
      </p:sp>
      <p:sp>
        <p:nvSpPr>
          <p:cNvPr id="7177" name="Rectangle 1045"/>
          <p:cNvSpPr>
            <a:spLocks noChangeArrowheads="1"/>
          </p:cNvSpPr>
          <p:nvPr/>
        </p:nvSpPr>
        <p:spPr bwMode="auto">
          <a:xfrm rot="-1256138">
            <a:off x="620477" y="4578388"/>
            <a:ext cx="1200150" cy="674688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 dirty="0" smtClean="0">
                <a:latin typeface="Arial" pitchFamily="34" charset="0"/>
              </a:rPr>
              <a:t>Wortfeld</a:t>
            </a:r>
            <a:endParaRPr lang="de-DE" sz="1400" b="1" dirty="0">
              <a:latin typeface="Arial" pitchFamily="34" charset="0"/>
            </a:endParaRPr>
          </a:p>
        </p:txBody>
      </p:sp>
      <p:sp>
        <p:nvSpPr>
          <p:cNvPr id="7178" name="Rectangle 1046"/>
          <p:cNvSpPr>
            <a:spLocks noChangeArrowheads="1"/>
          </p:cNvSpPr>
          <p:nvPr/>
        </p:nvSpPr>
        <p:spPr bwMode="auto">
          <a:xfrm rot="-480000">
            <a:off x="6631710" y="5257974"/>
            <a:ext cx="1320800" cy="674687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 dirty="0" smtClean="0">
                <a:latin typeface="Arial" pitchFamily="34" charset="0"/>
              </a:rPr>
              <a:t>Bilder-</a:t>
            </a:r>
            <a:endParaRPr lang="de-DE" sz="1400" b="1" dirty="0">
              <a:latin typeface="Arial" pitchFamily="34" charset="0"/>
            </a:endParaRPr>
          </a:p>
          <a:p>
            <a:pPr algn="ctr"/>
            <a:r>
              <a:rPr lang="de-DE" sz="1400" b="1" dirty="0" smtClean="0">
                <a:latin typeface="Arial" pitchFamily="34" charset="0"/>
              </a:rPr>
              <a:t>Geschichte</a:t>
            </a:r>
            <a:r>
              <a:rPr lang="de-DE" sz="1400" b="1" dirty="0">
                <a:latin typeface="Arial" pitchFamily="34" charset="0"/>
              </a:rPr>
              <a:t> </a:t>
            </a:r>
          </a:p>
        </p:txBody>
      </p:sp>
      <p:sp>
        <p:nvSpPr>
          <p:cNvPr id="7179" name="Rectangle 1047"/>
          <p:cNvSpPr>
            <a:spLocks noChangeArrowheads="1"/>
          </p:cNvSpPr>
          <p:nvPr/>
        </p:nvSpPr>
        <p:spPr bwMode="auto">
          <a:xfrm rot="-1082999">
            <a:off x="2342737" y="5038490"/>
            <a:ext cx="1200150" cy="674688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 dirty="0" smtClean="0">
                <a:latin typeface="Arial" pitchFamily="34" charset="0"/>
              </a:rPr>
              <a:t>Text-</a:t>
            </a:r>
            <a:endParaRPr lang="de-DE" sz="1400" b="1" dirty="0">
              <a:latin typeface="Arial" pitchFamily="34" charset="0"/>
            </a:endParaRPr>
          </a:p>
          <a:p>
            <a:pPr algn="ctr"/>
            <a:r>
              <a:rPr lang="de-DE" sz="1400" b="1" dirty="0">
                <a:latin typeface="Arial" pitchFamily="34" charset="0"/>
              </a:rPr>
              <a:t>puzzle</a:t>
            </a:r>
          </a:p>
        </p:txBody>
      </p:sp>
      <p:sp>
        <p:nvSpPr>
          <p:cNvPr id="7180" name="Rectangle 1048"/>
          <p:cNvSpPr>
            <a:spLocks noChangeArrowheads="1"/>
          </p:cNvSpPr>
          <p:nvPr/>
        </p:nvSpPr>
        <p:spPr bwMode="auto">
          <a:xfrm rot="1670044">
            <a:off x="3003899" y="3886177"/>
            <a:ext cx="1200150" cy="674687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 dirty="0" smtClean="0">
                <a:latin typeface="Arial" pitchFamily="34" charset="0"/>
              </a:rPr>
              <a:t>Block-</a:t>
            </a:r>
            <a:endParaRPr lang="de-DE" sz="1400" b="1" dirty="0">
              <a:latin typeface="Arial" pitchFamily="34" charset="0"/>
            </a:endParaRPr>
          </a:p>
          <a:p>
            <a:pPr algn="ctr"/>
            <a:r>
              <a:rPr lang="de-DE" sz="1400" b="1" dirty="0">
                <a:latin typeface="Arial" pitchFamily="34" charset="0"/>
              </a:rPr>
              <a:t>Diagramm</a:t>
            </a:r>
          </a:p>
        </p:txBody>
      </p:sp>
      <p:sp>
        <p:nvSpPr>
          <p:cNvPr id="7181" name="Rectangle 1049"/>
          <p:cNvSpPr>
            <a:spLocks noChangeArrowheads="1"/>
          </p:cNvSpPr>
          <p:nvPr/>
        </p:nvSpPr>
        <p:spPr bwMode="auto">
          <a:xfrm rot="600000">
            <a:off x="5629713" y="4248144"/>
            <a:ext cx="1200150" cy="676275"/>
          </a:xfrm>
          <a:prstGeom prst="rect">
            <a:avLst/>
          </a:prstGeom>
          <a:solidFill>
            <a:schemeClr val="bg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 dirty="0" smtClean="0">
                <a:latin typeface="Arial" pitchFamily="34" charset="0"/>
              </a:rPr>
              <a:t>Satz-</a:t>
            </a:r>
            <a:endParaRPr lang="de-DE" sz="1400" b="1" dirty="0">
              <a:latin typeface="Arial" pitchFamily="34" charset="0"/>
            </a:endParaRPr>
          </a:p>
          <a:p>
            <a:pPr algn="ctr"/>
            <a:r>
              <a:rPr lang="de-DE" sz="1400" b="1" dirty="0">
                <a:latin typeface="Arial" pitchFamily="34" charset="0"/>
              </a:rPr>
              <a:t>Muster</a:t>
            </a:r>
          </a:p>
        </p:txBody>
      </p:sp>
      <p:pic>
        <p:nvPicPr>
          <p:cNvPr id="18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43608" y="6453336"/>
            <a:ext cx="6984776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WS Differenzierung Istanbul 3.-5.April 2014  –  Dr. L. Stäudel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Rectangle 1032"/>
          <p:cNvSpPr>
            <a:spLocks noChangeArrowheads="1"/>
          </p:cNvSpPr>
          <p:nvPr/>
        </p:nvSpPr>
        <p:spPr bwMode="auto">
          <a:xfrm rot="-994371">
            <a:off x="1330926" y="2939744"/>
            <a:ext cx="1200150" cy="674687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 dirty="0" smtClean="0">
                <a:latin typeface="Arial" pitchFamily="34" charset="0"/>
              </a:rPr>
              <a:t>Wortliste</a:t>
            </a:r>
            <a:endParaRPr lang="de-DE" sz="1400" b="1" dirty="0">
              <a:latin typeface="Arial" pitchFamily="34" charset="0"/>
            </a:endParaRPr>
          </a:p>
        </p:txBody>
      </p:sp>
      <p:sp>
        <p:nvSpPr>
          <p:cNvPr id="20" name="Rectangle 1033"/>
          <p:cNvSpPr>
            <a:spLocks noChangeArrowheads="1"/>
          </p:cNvSpPr>
          <p:nvPr/>
        </p:nvSpPr>
        <p:spPr bwMode="auto">
          <a:xfrm>
            <a:off x="4083877" y="2792648"/>
            <a:ext cx="1200150" cy="674687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 dirty="0" smtClean="0">
                <a:latin typeface="Arial" pitchFamily="34" charset="0"/>
              </a:rPr>
              <a:t>Wort-</a:t>
            </a:r>
            <a:endParaRPr lang="de-DE" sz="1400" b="1" dirty="0">
              <a:latin typeface="Arial" pitchFamily="34" charset="0"/>
            </a:endParaRPr>
          </a:p>
          <a:p>
            <a:pPr algn="ctr"/>
            <a:r>
              <a:rPr lang="de-DE" sz="1400" b="1" dirty="0">
                <a:latin typeface="Arial" pitchFamily="34" charset="0"/>
              </a:rPr>
              <a:t>Geländer</a:t>
            </a:r>
          </a:p>
        </p:txBody>
      </p:sp>
      <p:sp>
        <p:nvSpPr>
          <p:cNvPr id="21" name="Rectangle 1045"/>
          <p:cNvSpPr>
            <a:spLocks noChangeArrowheads="1"/>
          </p:cNvSpPr>
          <p:nvPr/>
        </p:nvSpPr>
        <p:spPr bwMode="auto">
          <a:xfrm rot="-1256138">
            <a:off x="618129" y="4569652"/>
            <a:ext cx="1200150" cy="674688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400" b="1" dirty="0" smtClean="0">
                <a:latin typeface="Arial" pitchFamily="34" charset="0"/>
              </a:rPr>
              <a:t>Wortfeld</a:t>
            </a:r>
            <a:endParaRPr lang="de-DE" sz="1400" b="1" dirty="0">
              <a:latin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feld 5"/>
          <p:cNvSpPr txBox="1">
            <a:spLocks noChangeArrowheads="1"/>
          </p:cNvSpPr>
          <p:nvPr/>
        </p:nvSpPr>
        <p:spPr bwMode="auto">
          <a:xfrm>
            <a:off x="2601913" y="642938"/>
            <a:ext cx="4041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600">
                <a:latin typeface="Verdana" pitchFamily="34" charset="0"/>
              </a:rPr>
              <a:t>Bildergeschichte</a:t>
            </a:r>
            <a:r>
              <a:rPr lang="de-DE"/>
              <a:t> </a:t>
            </a:r>
          </a:p>
        </p:txBody>
      </p:sp>
      <p:pic>
        <p:nvPicPr>
          <p:cNvPr id="5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340768"/>
            <a:ext cx="16383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824955"/>
            <a:ext cx="161925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1412776"/>
            <a:ext cx="161925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1877913"/>
            <a:ext cx="16383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43608" y="6453336"/>
            <a:ext cx="6984776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WS Differenzierung Istanbul 3.-5.April 2014  –  Dr. L. Stäudel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feld 5"/>
          <p:cNvSpPr txBox="1">
            <a:spLocks noChangeArrowheads="1"/>
          </p:cNvSpPr>
          <p:nvPr/>
        </p:nvSpPr>
        <p:spPr bwMode="auto">
          <a:xfrm>
            <a:off x="1583534" y="642938"/>
            <a:ext cx="58687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600" dirty="0" smtClean="0">
                <a:latin typeface="Verdana" pitchFamily="34" charset="0"/>
              </a:rPr>
              <a:t>Denk- und Sprechblasen</a:t>
            </a:r>
            <a:endParaRPr lang="de-DE" dirty="0"/>
          </a:p>
        </p:txBody>
      </p:sp>
      <p:pic>
        <p:nvPicPr>
          <p:cNvPr id="5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43608" y="6453336"/>
            <a:ext cx="6984776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WS Differenzierung Istanbul 3.-5.April 2014  –  Dr. L. Stäudel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8420" y="2276872"/>
            <a:ext cx="528803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420888"/>
            <a:ext cx="3019425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bgerundete rechteckige Legende 10"/>
          <p:cNvSpPr/>
          <p:nvPr/>
        </p:nvSpPr>
        <p:spPr>
          <a:xfrm>
            <a:off x="4355976" y="1484784"/>
            <a:ext cx="1512168" cy="1584176"/>
          </a:xfrm>
          <a:prstGeom prst="wedgeRoundRectCallout">
            <a:avLst>
              <a:gd name="adj1" fmla="val 7488"/>
              <a:gd name="adj2" fmla="val 9099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Hier steigt er in die Wanne</a:t>
            </a:r>
            <a:endParaRPr lang="de-DE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Wolkenförmige Legende 11"/>
          <p:cNvSpPr/>
          <p:nvPr/>
        </p:nvSpPr>
        <p:spPr>
          <a:xfrm>
            <a:off x="7020272" y="1556792"/>
            <a:ext cx="1872208" cy="1728192"/>
          </a:xfrm>
          <a:prstGeom prst="cloudCallout">
            <a:avLst>
              <a:gd name="adj1" fmla="val -47390"/>
              <a:gd name="adj2" fmla="val 44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Wodurch steigt denn der Wasser-spiegel an?</a:t>
            </a:r>
            <a:endParaRPr lang="de-DE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feld 5"/>
          <p:cNvSpPr txBox="1">
            <a:spLocks noChangeArrowheads="1"/>
          </p:cNvSpPr>
          <p:nvPr/>
        </p:nvSpPr>
        <p:spPr bwMode="auto">
          <a:xfrm>
            <a:off x="2123728" y="476672"/>
            <a:ext cx="46138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2800" dirty="0" smtClean="0">
                <a:latin typeface="Verdana" pitchFamily="34" charset="0"/>
              </a:rPr>
              <a:t>Kurze Übung zum MW </a:t>
            </a:r>
            <a:br>
              <a:rPr lang="de-DE" sz="2800" dirty="0" smtClean="0">
                <a:latin typeface="Verdana" pitchFamily="34" charset="0"/>
              </a:rPr>
            </a:br>
            <a:r>
              <a:rPr lang="de-DE" sz="2800" dirty="0" smtClean="0">
                <a:latin typeface="Verdana" pitchFamily="34" charset="0"/>
              </a:rPr>
              <a:t>Denk- und Sprechblasen</a:t>
            </a:r>
            <a:endParaRPr lang="de-DE" sz="1800" dirty="0"/>
          </a:p>
        </p:txBody>
      </p:sp>
      <p:pic>
        <p:nvPicPr>
          <p:cNvPr id="5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43608" y="6453336"/>
            <a:ext cx="6984776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WS Differenzierung Istanbul 3.-5.April 2014  –  Dr. L.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Stäudel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547664" y="2132856"/>
            <a:ext cx="6046440" cy="25922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127000" dist="38100" dir="13500000" sx="102000" sy="102000" algn="b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4175" marR="0" lvl="0" indent="0" defTabSz="914400" rtl="0" eaLnBrk="0" fontAlgn="base" latinLnBrk="0" hangingPunct="0">
              <a:lnSpc>
                <a:spcPct val="13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  <a:t/>
            </a:r>
            <a:b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Verdana" pitchFamily="34" charset="0"/>
                <a:ea typeface="+mn-ea"/>
                <a:cs typeface="Times New Roman" pitchFamily="18" charset="0"/>
              </a:rPr>
            </a:br>
            <a:r>
              <a:rPr kumimoji="0" lang="de-DE" b="0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Verdana" pitchFamily="34" charset="0"/>
                <a:ea typeface="+mj-ea"/>
                <a:cs typeface="Times New Roman" pitchFamily="18" charset="0"/>
              </a:rPr>
              <a:t>a) Wasserverbrauch</a:t>
            </a:r>
            <a:r>
              <a:rPr kumimoji="0" lang="de-DE" b="0" i="0" u="none" strike="noStrike" kern="0" cap="none" spc="0" normalizeH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Verdana" pitchFamily="34" charset="0"/>
                <a:ea typeface="+mj-ea"/>
                <a:cs typeface="Times New Roman" pitchFamily="18" charset="0"/>
              </a:rPr>
              <a:t> einer Stadt</a:t>
            </a:r>
          </a:p>
          <a:p>
            <a:pPr marL="384175" marR="0" lvl="0" indent="0" defTabSz="914400" rtl="0" eaLnBrk="0" fontAlgn="base" latinLnBrk="0" hangingPunct="0">
              <a:lnSpc>
                <a:spcPct val="13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kern="0" baseline="0" dirty="0" smtClean="0">
                <a:solidFill>
                  <a:srgbClr val="080808"/>
                </a:solidFill>
                <a:latin typeface="Verdana" pitchFamily="34" charset="0"/>
                <a:ea typeface="+mj-ea"/>
                <a:cs typeface="Times New Roman" pitchFamily="18" charset="0"/>
              </a:rPr>
              <a:t>b)</a:t>
            </a:r>
            <a:r>
              <a:rPr lang="de-DE" kern="0" dirty="0" smtClean="0">
                <a:solidFill>
                  <a:srgbClr val="080808"/>
                </a:solidFill>
                <a:latin typeface="Verdana" pitchFamily="34" charset="0"/>
                <a:ea typeface="+mj-ea"/>
                <a:cs typeface="Times New Roman" pitchFamily="18" charset="0"/>
              </a:rPr>
              <a:t> Stoffkreislauf</a:t>
            </a:r>
          </a:p>
          <a:p>
            <a:pPr marL="384175" marR="0" lvl="0" indent="0" defTabSz="914400" rtl="0" eaLnBrk="0" fontAlgn="base" latinLnBrk="0" hangingPunct="0">
              <a:lnSpc>
                <a:spcPct val="13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0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Verdana" pitchFamily="34" charset="0"/>
                <a:ea typeface="+mj-ea"/>
                <a:cs typeface="Times New Roman" pitchFamily="18" charset="0"/>
              </a:rPr>
              <a:t>c)</a:t>
            </a:r>
            <a:r>
              <a:rPr kumimoji="0" lang="de-DE" b="0" i="0" u="none" strike="noStrike" kern="0" cap="none" spc="0" normalizeH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Verdana" pitchFamily="34" charset="0"/>
                <a:ea typeface="+mj-ea"/>
                <a:cs typeface="Times New Roman" pitchFamily="18" charset="0"/>
              </a:rPr>
              <a:t> Phasendiagramm</a:t>
            </a:r>
            <a:endParaRPr kumimoji="0" lang="de-DE" b="0" i="0" u="none" strike="noStrike" kern="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Verdana" pitchFamily="34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1411560" y="116632"/>
            <a:ext cx="6400800" cy="1512168"/>
          </a:xfrm>
        </p:spPr>
        <p:txBody>
          <a:bodyPr/>
          <a:lstStyle/>
          <a:p>
            <a:r>
              <a:rPr lang="de-DE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Methodenwerkzeuge</a:t>
            </a:r>
          </a:p>
          <a:p>
            <a:r>
              <a:rPr lang="de-DE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Beispiele</a:t>
            </a:r>
            <a:endParaRPr lang="de-DE" sz="3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43608" y="6453336"/>
            <a:ext cx="6984776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WS Differenzierung Istanbul 3.-5.April 2014  –  Dr. L.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Stäudel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1" descr="C:\Users\lutz\Desktop\stäudel.de\images\methodenhandbu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121" y="1772816"/>
            <a:ext cx="2509735" cy="352839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77800" dist="38100" dir="2700000" sx="105000" sy="105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feld 11"/>
          <p:cNvSpPr txBox="1"/>
          <p:nvPr/>
        </p:nvSpPr>
        <p:spPr>
          <a:xfrm>
            <a:off x="3851920" y="1772816"/>
            <a:ext cx="4554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Siehe auch „Studienseminar Koblenz“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851920" y="2267580"/>
            <a:ext cx="3625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Methodenwerkzeuge Chemie: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2" descr="C:\Users\neu\Desktop\stäudel.de\images\MW_U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3144" y="2765524"/>
            <a:ext cx="1905000" cy="26797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77800" dist="38100" dir="2700000" sx="105000" sy="105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3" descr="C:\Users\neu\Desktop\stäudel.de\images\method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3384" y="2780928"/>
            <a:ext cx="1940021" cy="266429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77800" dist="38100" dir="2700000" sx="105000" sy="105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feld 13"/>
          <p:cNvSpPr txBox="1"/>
          <p:nvPr/>
        </p:nvSpPr>
        <p:spPr>
          <a:xfrm>
            <a:off x="737500" y="5805264"/>
            <a:ext cx="7144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Siehe auch „DFU-Cockpit“ sowie die CD von Koll. </a:t>
            </a:r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Mayworm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3384376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127000" dist="38100" dir="13500000" sx="102000" sy="102000" algn="b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4175" indent="-342900">
              <a:lnSpc>
                <a:spcPct val="130000"/>
              </a:lnSpc>
              <a:spcBef>
                <a:spcPts val="300"/>
              </a:spcBef>
            </a:pPr>
            <a:r>
              <a:rPr lang="de-DE" sz="2400" kern="1200" dirty="0" smtClean="0">
                <a:solidFill>
                  <a:srgbClr val="080808"/>
                </a:solidFill>
                <a:latin typeface="Verdana" pitchFamily="34" charset="0"/>
                <a:ea typeface="+mn-ea"/>
                <a:cs typeface="Times New Roman" pitchFamily="18" charset="0"/>
              </a:rPr>
              <a:t/>
            </a:r>
            <a:br>
              <a:rPr lang="de-DE" sz="2400" kern="1200" dirty="0" smtClean="0">
                <a:solidFill>
                  <a:srgbClr val="080808"/>
                </a:solidFill>
                <a:latin typeface="Verdana" pitchFamily="34" charset="0"/>
                <a:ea typeface="+mn-ea"/>
                <a:cs typeface="Times New Roman" pitchFamily="18" charset="0"/>
              </a:rPr>
            </a:br>
            <a:r>
              <a:rPr lang="de-DE" sz="2400" kern="1200" dirty="0" smtClean="0">
                <a:solidFill>
                  <a:srgbClr val="080808"/>
                </a:solidFill>
                <a:latin typeface="Verdana" pitchFamily="34" charset="0"/>
                <a:ea typeface="+mn-ea"/>
                <a:cs typeface="Times New Roman" pitchFamily="18" charset="0"/>
              </a:rPr>
              <a:t>Umgehen mit Heterogenität: Möglichkeiten </a:t>
            </a:r>
            <a:br>
              <a:rPr lang="de-DE" sz="2400" kern="1200" dirty="0" smtClean="0">
                <a:solidFill>
                  <a:srgbClr val="080808"/>
                </a:solidFill>
                <a:latin typeface="Verdana" pitchFamily="34" charset="0"/>
                <a:ea typeface="+mn-ea"/>
                <a:cs typeface="Times New Roman" pitchFamily="18" charset="0"/>
              </a:rPr>
            </a:br>
            <a:r>
              <a:rPr lang="de-DE" sz="2400" kern="1200" dirty="0" smtClean="0">
                <a:solidFill>
                  <a:srgbClr val="080808"/>
                </a:solidFill>
                <a:latin typeface="Verdana" pitchFamily="34" charset="0"/>
                <a:ea typeface="+mn-ea"/>
                <a:cs typeface="Times New Roman" pitchFamily="18" charset="0"/>
              </a:rPr>
              <a:t/>
            </a:r>
            <a:br>
              <a:rPr lang="de-DE" sz="2400" kern="1200" dirty="0" smtClean="0">
                <a:solidFill>
                  <a:srgbClr val="080808"/>
                </a:solidFill>
                <a:latin typeface="Verdana" pitchFamily="34" charset="0"/>
                <a:ea typeface="+mn-ea"/>
                <a:cs typeface="Times New Roman" pitchFamily="18" charset="0"/>
              </a:rPr>
            </a:br>
            <a:r>
              <a:rPr lang="de-DE" sz="2400" kern="1200" dirty="0" smtClean="0">
                <a:solidFill>
                  <a:srgbClr val="080808"/>
                </a:solidFill>
                <a:latin typeface="Verdana" pitchFamily="34" charset="0"/>
                <a:ea typeface="+mn-ea"/>
                <a:cs typeface="Times New Roman" pitchFamily="18" charset="0"/>
              </a:rPr>
              <a:t>Methodenvielfalt: Methodenwerkzeuge</a:t>
            </a:r>
            <a:br>
              <a:rPr lang="de-DE" sz="2400" kern="1200" dirty="0" smtClean="0">
                <a:solidFill>
                  <a:srgbClr val="080808"/>
                </a:solidFill>
                <a:latin typeface="Verdana" pitchFamily="34" charset="0"/>
                <a:ea typeface="+mn-ea"/>
                <a:cs typeface="Times New Roman" pitchFamily="18" charset="0"/>
              </a:rPr>
            </a:br>
            <a:r>
              <a:rPr lang="de-DE" sz="2400" kern="1200" dirty="0" smtClean="0">
                <a:solidFill>
                  <a:srgbClr val="080808"/>
                </a:solidFill>
                <a:latin typeface="Verdana" pitchFamily="34" charset="0"/>
                <a:ea typeface="+mn-ea"/>
                <a:cs typeface="Times New Roman" pitchFamily="18" charset="0"/>
              </a:rPr>
              <a:t/>
            </a:r>
            <a:br>
              <a:rPr lang="de-DE" sz="2400" kern="1200" dirty="0" smtClean="0">
                <a:solidFill>
                  <a:srgbClr val="080808"/>
                </a:solidFill>
                <a:latin typeface="Verdana" pitchFamily="34" charset="0"/>
                <a:ea typeface="+mn-ea"/>
                <a:cs typeface="Times New Roman" pitchFamily="18" charset="0"/>
              </a:rPr>
            </a:br>
            <a:r>
              <a:rPr lang="de-DE" sz="2400" kern="1200" dirty="0" smtClean="0">
                <a:solidFill>
                  <a:srgbClr val="080808"/>
                </a:solidFill>
                <a:latin typeface="Verdana" pitchFamily="34" charset="0"/>
                <a:ea typeface="+mn-ea"/>
                <a:cs typeface="Times New Roman" pitchFamily="18" charset="0"/>
              </a:rPr>
              <a:t>Spielen, Üben, Ordnen, …</a:t>
            </a:r>
          </a:p>
        </p:txBody>
      </p:sp>
      <p:pic>
        <p:nvPicPr>
          <p:cNvPr id="32770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Calibri" pitchFamily="34" charset="0"/>
              </a:rPr>
              <a:t>WS Differenzierung Istanbul 3.-5.April 2014  –  Dr. L. </a:t>
            </a:r>
            <a:r>
              <a:rPr lang="de-DE" dirty="0" err="1" smtClean="0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1411560" y="116632"/>
            <a:ext cx="6400800" cy="1512168"/>
          </a:xfrm>
        </p:spPr>
        <p:txBody>
          <a:bodyPr/>
          <a:lstStyle/>
          <a:p>
            <a:r>
              <a:rPr lang="de-DE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Methodenwerkzeuge</a:t>
            </a:r>
          </a:p>
          <a:p>
            <a:r>
              <a:rPr lang="de-DE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(neue) Beispiele</a:t>
            </a:r>
            <a:endParaRPr lang="de-DE" sz="3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979712" y="1594822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Medienportal der Siemens Stiftung</a:t>
            </a:r>
            <a:endParaRPr lang="de-DE" sz="16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C:\Users\lutz\Desktop\Siemens Experimento\Experimento 10+ deutsch u englisch\Seiten aus DFU-Ordner_gesam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911" y="2139537"/>
            <a:ext cx="2999985" cy="4241791"/>
          </a:xfrm>
          <a:prstGeom prst="rect">
            <a:avLst/>
          </a:prstGeom>
          <a:noFill/>
          <a:effectLst>
            <a:outerShdw blurRad="3937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 descr="C:\Users\lutz\Desktop\Siemens Experimento\Experimento 10+ deutsch u englisch\Seiten aus DFU-Ordner_gesam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7194" y="2120560"/>
            <a:ext cx="2943238" cy="4163559"/>
          </a:xfrm>
          <a:prstGeom prst="rect">
            <a:avLst/>
          </a:prstGeom>
          <a:noFill/>
          <a:effectLst>
            <a:outerShdw blurRad="3937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feld 10"/>
          <p:cNvSpPr txBox="1"/>
          <p:nvPr/>
        </p:nvSpPr>
        <p:spPr>
          <a:xfrm>
            <a:off x="3851920" y="3155484"/>
            <a:ext cx="14879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DFU-</a:t>
            </a:r>
          </a:p>
          <a:p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Materialien</a:t>
            </a:r>
            <a:b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zum</a:t>
            </a:r>
          </a:p>
          <a:p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Projekt</a:t>
            </a:r>
          </a:p>
          <a:p>
            <a:r>
              <a:rPr lang="de-DE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Experimento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10+</a:t>
            </a:r>
            <a:endParaRPr lang="de-D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43608" y="6453336"/>
            <a:ext cx="6984776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WS Differenzierung Istanbul 3.-5.April 2014  –  Dr. L.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Stäudel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Verdana" pitchFamily="34" charset="0"/>
              </a:rPr>
              <a:t>Und jetzt an die Arbeit:</a:t>
            </a: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864096" y="2178437"/>
            <a:ext cx="723629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Entwickeln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Sie mit einem Partner ein Beispiel für die Verwendung eines Methodenwerkzeuges aus der Gruppe </a:t>
            </a:r>
            <a:r>
              <a:rPr kumimoji="0" lang="de-DE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„Kommunikation“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oder der Gruppe </a:t>
            </a:r>
            <a:r>
              <a:rPr kumimoji="0" lang="de-DE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„Fachspracherwerb“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Denken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Sie dabei 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an Ihren Unterricht in den kommenden Wochen und ein </a:t>
            </a:r>
            <a:r>
              <a:rPr kumimoji="0" lang="de-DE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enrsprechendes</a:t>
            </a: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Fachthema. 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Erstellen sie das Arbeitsmaterial so, dass sie es sowohl hier in der Veranstaltung präsentieren als auch im Unterricht verwenden können. 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428184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Calibri" pitchFamily="34" charset="0"/>
              </a:rPr>
              <a:t>WS Differenzierung Istanbul 3.-5.April 2014  –  Dr.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59632" y="0"/>
            <a:ext cx="6737350" cy="1124744"/>
          </a:xfrm>
        </p:spPr>
        <p:txBody>
          <a:bodyPr/>
          <a:lstStyle/>
          <a:p>
            <a:pPr eaLnBrk="1" hangingPunct="1">
              <a:defRPr/>
            </a:pPr>
            <a:r>
              <a:rPr lang="de-DE" sz="3200" dirty="0" smtClean="0">
                <a:solidFill>
                  <a:schemeClr val="tx1"/>
                </a:solidFill>
                <a:latin typeface="Verdana" pitchFamily="34" charset="0"/>
              </a:rPr>
              <a:t>Methodenwerkzeuge</a:t>
            </a:r>
            <a:endParaRPr lang="de-DE" sz="32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8195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685800" y="1957388"/>
            <a:ext cx="7772400" cy="4114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endParaRPr lang="de-DE" sz="1400" dirty="0" smtClean="0">
              <a:latin typeface="Arial Condensed Bold" pitchFamily="34" charset="0"/>
            </a:endParaRPr>
          </a:p>
          <a:p>
            <a:pPr eaLnBrk="1" hangingPunct="1"/>
            <a:endParaRPr lang="de-DE" sz="1400" dirty="0" smtClean="0">
              <a:latin typeface="Arial Condensed Bold" pitchFamily="34" charset="0"/>
            </a:endParaRPr>
          </a:p>
          <a:p>
            <a:pPr eaLnBrk="1" hangingPunct="1">
              <a:buFontTx/>
              <a:buNone/>
            </a:pPr>
            <a:endParaRPr lang="de-DE" sz="1400" dirty="0" smtClean="0">
              <a:latin typeface="Arial Condensed Bold" pitchFamily="34" charset="0"/>
            </a:endParaRPr>
          </a:p>
        </p:txBody>
      </p:sp>
      <p:pic>
        <p:nvPicPr>
          <p:cNvPr id="18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7" name="Tabelle 16"/>
          <p:cNvGraphicFramePr>
            <a:graphicFrameLocks noGrp="1"/>
          </p:cNvGraphicFramePr>
          <p:nvPr/>
        </p:nvGraphicFramePr>
        <p:xfrm>
          <a:off x="1115618" y="1693768"/>
          <a:ext cx="7128791" cy="39674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800958"/>
                <a:gridCol w="1800958"/>
                <a:gridCol w="1800958"/>
                <a:gridCol w="1725917"/>
              </a:tblGrid>
              <a:tr h="7509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zur Wiederholung, Festigung und Vertiefung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zur Strukturierung und </a:t>
                      </a:r>
                      <a:r>
                        <a:rPr lang="de-DE" sz="1300" b="0" kern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Hierarchisie-rung</a:t>
                      </a:r>
                      <a:r>
                        <a:rPr lang="de-DE" sz="13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vorhandener Kenntnisse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zur Erarbeitung und Kommunikation fachlicher Inhalte</a:t>
                      </a:r>
                      <a:endParaRPr lang="de-DE" sz="13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zur Unterstützung fachsprachlich angemessener Formulierung</a:t>
                      </a:r>
                      <a:endParaRPr lang="de-DE" sz="13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Memory</a:t>
                      </a:r>
                    </a:p>
                  </a:txBody>
                  <a:tcPr>
                    <a:solidFill>
                      <a:srgbClr val="FF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Mindmap</a:t>
                      </a:r>
                      <a:endParaRPr lang="de-DE" sz="1300" b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Kugellager</a:t>
                      </a:r>
                    </a:p>
                  </a:txBody>
                  <a:tcPr>
                    <a:solidFill>
                      <a:srgbClr val="FF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Wortliste</a:t>
                      </a:r>
                    </a:p>
                  </a:txBody>
                  <a:tcPr>
                    <a:solidFill>
                      <a:srgbClr val="FFFFCC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Domino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Conzeptmap</a:t>
                      </a:r>
                      <a:endParaRPr lang="de-DE" sz="1300" b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Lernplakat</a:t>
                      </a:r>
                      <a:endParaRPr lang="de-DE" sz="13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Wortfeld</a:t>
                      </a:r>
                      <a:endParaRPr lang="de-DE" sz="13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Heißer Stuhl</a:t>
                      </a:r>
                    </a:p>
                  </a:txBody>
                  <a:tcPr>
                    <a:solidFill>
                      <a:srgbClr val="FF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Flussdiagramm</a:t>
                      </a:r>
                      <a:endParaRPr lang="de-DE" sz="1300" b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Thesentopf</a:t>
                      </a:r>
                      <a:endParaRPr lang="de-DE" sz="13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Wortgeländer</a:t>
                      </a:r>
                      <a:endParaRPr lang="de-DE" sz="13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Ketten-Quiz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Begriffsnetz</a:t>
                      </a:r>
                      <a:endParaRPr lang="de-DE" sz="1300" b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Filmleiste</a:t>
                      </a:r>
                      <a:endParaRPr lang="de-DE" sz="13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Textpuzzle</a:t>
                      </a:r>
                      <a:endParaRPr lang="de-DE" sz="13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Stille Post</a:t>
                      </a:r>
                    </a:p>
                  </a:txBody>
                  <a:tcPr>
                    <a:solidFill>
                      <a:srgbClr val="FF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Zuordnung</a:t>
                      </a:r>
                      <a:endParaRPr lang="de-DE" sz="1300" b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Dialog</a:t>
                      </a:r>
                      <a:endParaRPr lang="de-DE" sz="13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Satzmuster</a:t>
                      </a:r>
                      <a:endParaRPr lang="de-DE" sz="13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Lückentext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Kärtchentisch</a:t>
                      </a:r>
                      <a:endParaRPr lang="de-DE" sz="1300" b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Archive</a:t>
                      </a:r>
                      <a:endParaRPr lang="de-DE" sz="13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Fragemuster</a:t>
                      </a:r>
                      <a:endParaRPr lang="de-DE" sz="13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Partner-Kärtchen</a:t>
                      </a:r>
                    </a:p>
                  </a:txBody>
                  <a:tcPr>
                    <a:solidFill>
                      <a:srgbClr val="FF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Kartenabfrage</a:t>
                      </a:r>
                      <a:endParaRPr lang="de-DE" sz="1300" b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Schaufenster-bummel</a:t>
                      </a:r>
                      <a:endParaRPr lang="de-DE" sz="13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Sprechblasen</a:t>
                      </a:r>
                      <a:endParaRPr lang="de-DE" sz="13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Kreuzworträtsel</a:t>
                      </a:r>
                      <a:endParaRPr lang="de-DE" sz="1300" b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00" b="0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Bildsequenz</a:t>
                      </a:r>
                      <a:endParaRPr lang="de-DE" sz="1300" b="0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Aushandeln</a:t>
                      </a:r>
                      <a:endParaRPr lang="de-DE" sz="13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300" b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Bildergeschichte</a:t>
                      </a:r>
                      <a:endParaRPr lang="de-DE" sz="1300" b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43608" y="6453336"/>
            <a:ext cx="6984776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WS Differenzierung Istanbul 3.-5.April 2014  –  Dr. L.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Stäudel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Pfeil nach unten 8"/>
          <p:cNvSpPr/>
          <p:nvPr/>
        </p:nvSpPr>
        <p:spPr>
          <a:xfrm>
            <a:off x="5436096" y="1052736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unten 9"/>
          <p:cNvSpPr/>
          <p:nvPr/>
        </p:nvSpPr>
        <p:spPr>
          <a:xfrm>
            <a:off x="7164288" y="1052736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1403648" y="2780928"/>
            <a:ext cx="6400800" cy="1512168"/>
          </a:xfrm>
        </p:spPr>
        <p:txBody>
          <a:bodyPr/>
          <a:lstStyle/>
          <a:p>
            <a:r>
              <a:rPr lang="de-DE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Arbeitsphase</a:t>
            </a:r>
            <a:endParaRPr lang="de-DE" sz="3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43608" y="6453336"/>
            <a:ext cx="6984776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WS Differenzierung Istanbul 3.-5.April 2014  –  Dr. L. 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Stäudel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Verdana" pitchFamily="34" charset="0"/>
              </a:rPr>
              <a:t>Ihre Ergebnisse:</a:t>
            </a: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67544" y="2755518"/>
            <a:ext cx="8424936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Geradengleichung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	-&gt; Sprechblasen / Denkblasen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de-DE" sz="2000" baseline="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Sexualerziehung		-&gt; Illustration zu einer 						graphischen Gebrauchsanleitung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de-DE" sz="20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Flughafen			-&gt; Bildergeschichte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de-DE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Kreisbewegung		-&gt;</a:t>
            </a:r>
            <a:r>
              <a:rPr kumimoji="0" lang="de-DE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Bildergeschichte, 	differenzierte 					Hilfen zur Bearbeitung</a:t>
            </a:r>
            <a:endParaRPr kumimoji="0" 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428184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Calibri" pitchFamily="34" charset="0"/>
              </a:rPr>
              <a:t>WS Differenzierung Istanbul 3.-5.April 2014  –  Dr. L. </a:t>
            </a:r>
            <a:r>
              <a:rPr lang="de-DE" dirty="0" err="1" smtClean="0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904056" y="260648"/>
            <a:ext cx="7772400" cy="1143000"/>
          </a:xfrm>
        </p:spPr>
        <p:txBody>
          <a:bodyPr/>
          <a:lstStyle/>
          <a:p>
            <a:r>
              <a:rPr lang="de-DE" sz="3600" dirty="0" smtClean="0">
                <a:solidFill>
                  <a:srgbClr val="080808"/>
                </a:solidFill>
                <a:latin typeface="Verdana" pitchFamily="34" charset="0"/>
              </a:rPr>
              <a:t>Aufgaben differenzieren</a:t>
            </a:r>
            <a:endParaRPr lang="de-DE" sz="2000" dirty="0" smtClean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feld 9"/>
          <p:cNvSpPr txBox="1"/>
          <p:nvPr/>
        </p:nvSpPr>
        <p:spPr>
          <a:xfrm rot="16200000">
            <a:off x="5693359" y="3100890"/>
            <a:ext cx="63994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Verändert nach: Stephan </a:t>
            </a:r>
            <a:r>
              <a:rPr lang="de-DE" sz="105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Hußmann</a:t>
            </a:r>
            <a:r>
              <a:rPr lang="de-DE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/ Susanne Prediger: Mit </a:t>
            </a:r>
            <a:r>
              <a:rPr lang="de-DE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Unterschieden rechnen – </a:t>
            </a:r>
            <a:endParaRPr lang="de-DE" sz="105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Differenzieren </a:t>
            </a:r>
            <a:r>
              <a:rPr lang="de-DE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und </a:t>
            </a:r>
            <a:r>
              <a:rPr lang="de-DE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Individualisieren. In: </a:t>
            </a:r>
            <a:r>
              <a:rPr lang="de-DE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Praxis der </a:t>
            </a:r>
            <a:r>
              <a:rPr lang="de-DE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Mathematik </a:t>
            </a:r>
            <a:r>
              <a:rPr lang="de-DE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in der Schule 49 (2007) </a:t>
            </a:r>
            <a:r>
              <a:rPr lang="de-DE" sz="105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17</a:t>
            </a:r>
            <a:endParaRPr lang="de-DE" sz="105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Abgerundetes Rechteck 6"/>
          <p:cNvSpPr/>
          <p:nvPr/>
        </p:nvSpPr>
        <p:spPr>
          <a:xfrm>
            <a:off x="1187624" y="1772816"/>
            <a:ext cx="3168352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Auflösung der gleichen</a:t>
            </a:r>
          </a:p>
          <a:p>
            <a:pPr algn="ctr"/>
            <a:r>
              <a:rPr lang="de-DE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Zugangsweisen</a:t>
            </a:r>
            <a:endParaRPr lang="de-DE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4716016" y="3140968"/>
            <a:ext cx="3168352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DE" sz="1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Auflösung der gleichen</a:t>
            </a:r>
          </a:p>
          <a:p>
            <a:pPr lvl="0" algn="ctr"/>
            <a:r>
              <a:rPr lang="de-DE" sz="1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Lerninhalte und -ziele</a:t>
            </a:r>
            <a:endParaRPr lang="de-DE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1187624" y="3140968"/>
            <a:ext cx="3168352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DE" sz="1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Auflösung des gleichen</a:t>
            </a:r>
          </a:p>
          <a:p>
            <a:pPr lvl="0" algn="ctr"/>
            <a:r>
              <a:rPr lang="de-DE" sz="1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Tempos</a:t>
            </a:r>
            <a:endParaRPr lang="de-DE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4716016" y="1772816"/>
            <a:ext cx="3168352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DE" sz="1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Auflösung des gleichen</a:t>
            </a:r>
          </a:p>
          <a:p>
            <a:pPr lvl="0" algn="ctr"/>
            <a:r>
              <a:rPr lang="de-DE" sz="1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Anspruchsniveaus</a:t>
            </a:r>
            <a:endParaRPr lang="de-DE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1187624" y="4581128"/>
            <a:ext cx="6696744" cy="936104"/>
          </a:xfrm>
          <a:prstGeom prst="roundRect">
            <a:avLst/>
          </a:prstGeom>
          <a:solidFill>
            <a:srgbClr val="EAEAFA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DE" sz="1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Verbindliche Anforderungen für alle </a:t>
            </a:r>
          </a:p>
          <a:p>
            <a:pPr lvl="0" algn="ctr"/>
            <a:r>
              <a:rPr lang="de-DE" sz="1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als gemeinsame Basis </a:t>
            </a:r>
            <a:endParaRPr lang="de-DE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Richtungspfeil 13"/>
          <p:cNvSpPr/>
          <p:nvPr/>
        </p:nvSpPr>
        <p:spPr>
          <a:xfrm rot="1302504">
            <a:off x="268814" y="1416587"/>
            <a:ext cx="2016224" cy="682433"/>
          </a:xfrm>
          <a:prstGeom prst="homePlate">
            <a:avLst/>
          </a:prstGeom>
          <a:solidFill>
            <a:srgbClr val="C000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Methoden-</a:t>
            </a:r>
            <a:r>
              <a:rPr lang="de-DE" sz="18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werkzeuge</a:t>
            </a:r>
            <a:endParaRPr lang="de-DE" sz="1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Richtungspfeil 14"/>
          <p:cNvSpPr/>
          <p:nvPr/>
        </p:nvSpPr>
        <p:spPr>
          <a:xfrm rot="19760887">
            <a:off x="283686" y="4172249"/>
            <a:ext cx="2016224" cy="678743"/>
          </a:xfrm>
          <a:prstGeom prst="homePlate">
            <a:avLst/>
          </a:prstGeom>
          <a:solidFill>
            <a:srgbClr val="C000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„Wochenplan“</a:t>
            </a:r>
            <a:br>
              <a:rPr lang="de-DE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8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Übungsmat</a:t>
            </a:r>
            <a:r>
              <a:rPr lang="de-DE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812360" y="1281534"/>
            <a:ext cx="6110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7812360" y="2649686"/>
            <a:ext cx="6110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de-D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Abgerundete rechteckige Legende 17"/>
          <p:cNvSpPr/>
          <p:nvPr/>
        </p:nvSpPr>
        <p:spPr>
          <a:xfrm>
            <a:off x="3851920" y="5805264"/>
            <a:ext cx="1368152" cy="576064"/>
          </a:xfrm>
          <a:prstGeom prst="wedgeRoundRectCallout">
            <a:avLst>
              <a:gd name="adj1" fmla="val -37737"/>
              <a:gd name="adj2" fmla="val -196443"/>
              <a:gd name="adj3" fmla="val 16667"/>
            </a:avLst>
          </a:prstGeom>
          <a:solidFill>
            <a:srgbClr val="CC3300">
              <a:alpha val="4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Mindest-</a:t>
            </a:r>
          </a:p>
        </p:txBody>
      </p:sp>
      <p:sp>
        <p:nvSpPr>
          <p:cNvPr id="19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428184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Calibri" pitchFamily="34" charset="0"/>
              </a:rPr>
              <a:t>WS Differenzierung Istanbul 3.-5.April 2014  –  Dr. L. </a:t>
            </a:r>
            <a:r>
              <a:rPr lang="de-DE" dirty="0" err="1" smtClean="0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/>
      <p:bldP spid="1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904056" y="620688"/>
            <a:ext cx="7772400" cy="1143000"/>
          </a:xfrm>
        </p:spPr>
        <p:txBody>
          <a:bodyPr/>
          <a:lstStyle/>
          <a:p>
            <a:pPr marL="609600" lvl="0" indent="-609600">
              <a:spcBef>
                <a:spcPct val="20000"/>
              </a:spcBef>
              <a:defRPr/>
            </a:pPr>
            <a:r>
              <a:rPr lang="de-DE" sz="2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Auflösen des gleichen Anspruchsniveaus</a:t>
            </a:r>
            <a:endParaRPr lang="de-DE" sz="4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9552" y="1700808"/>
            <a:ext cx="5276577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z.B.: Biologieunterricht / NW-Unterricht</a:t>
            </a:r>
            <a:b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2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Das Mikroskop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de-DE" sz="2000" kern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12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Arbeitsblatt bleibt gleich.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de-DE" sz="1200" kern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1200" b="1" kern="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Variation des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1200" b="1" kern="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Anspruchsniveaus durch 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1200" b="1" kern="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zunehmende 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1200" b="1" kern="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Strukturierung des 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1200" b="1" kern="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beschreibenden Textes. 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de-DE" sz="1200" kern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de-DE" sz="1000" kern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de-DE" sz="1000" kern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de-DE" sz="1000" kern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de-DE" sz="1000" kern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1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Quelle: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1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Elke Peter: Mikroskopieren lernen. 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de-DE" sz="1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In: </a:t>
            </a:r>
            <a:r>
              <a:rPr lang="de-DE" sz="1000" kern="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lernchancen</a:t>
            </a:r>
            <a:r>
              <a:rPr lang="de-DE" sz="1000" kern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42/2004, S. 22 - 29 </a:t>
            </a:r>
            <a:endParaRPr lang="de-DE" sz="2000" kern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611209" y="1542572"/>
            <a:ext cx="3955528" cy="542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428184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Calibri" pitchFamily="34" charset="0"/>
              </a:rPr>
              <a:t>WS Differenzierung Istanbul 3.-5.April 2014  –  Dr. L. </a:t>
            </a:r>
            <a:r>
              <a:rPr lang="de-DE" dirty="0" err="1" smtClean="0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25760"/>
            <a:ext cx="7198568" cy="1215008"/>
          </a:xfrm>
        </p:spPr>
        <p:txBody>
          <a:bodyPr/>
          <a:lstStyle/>
          <a:p>
            <a:pPr marL="609600" lvl="0" indent="-609600">
              <a:spcBef>
                <a:spcPct val="20000"/>
              </a:spcBef>
              <a:defRPr/>
            </a:pPr>
            <a:r>
              <a:rPr lang="de-DE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Auflösen des gleichen Anspruchsniveaus</a:t>
            </a:r>
            <a:br>
              <a:rPr lang="de-DE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z.B. das Mikroskop</a:t>
            </a:r>
            <a:endParaRPr lang="de-DE" sz="4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595" y="1122784"/>
            <a:ext cx="3940526" cy="540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4716015" y="1124742"/>
            <a:ext cx="3898467" cy="532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1707552" y="3068960"/>
            <a:ext cx="2104872" cy="1200329"/>
          </a:xfrm>
          <a:prstGeom prst="rect">
            <a:avLst/>
          </a:prstGeom>
          <a:solidFill>
            <a:srgbClr val="C00000"/>
          </a:solidFill>
          <a:effectLst>
            <a:outerShdw blurRad="152400" dist="38100" dir="2700000" sx="110000" sy="110000" algn="tl" rotWithShape="0">
              <a:schemeClr val="bg1">
                <a:lumMod val="65000"/>
                <a:alpha val="52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de-DE" sz="3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Text</a:t>
            </a:r>
          </a:p>
          <a:p>
            <a:pPr algn="ctr"/>
            <a:r>
              <a:rPr lang="de-DE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eigenständig </a:t>
            </a:r>
          </a:p>
          <a:p>
            <a:r>
              <a:rPr lang="de-DE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zu erschließen</a:t>
            </a:r>
            <a:endParaRPr lang="de-DE" sz="18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803480" y="3068960"/>
            <a:ext cx="1689886" cy="1200329"/>
          </a:xfrm>
          <a:prstGeom prst="rect">
            <a:avLst/>
          </a:prstGeom>
          <a:solidFill>
            <a:srgbClr val="C00000"/>
          </a:solidFill>
          <a:effectLst>
            <a:outerShdw blurRad="152400" dist="38100" dir="2700000" sx="110000" sy="110000" algn="tl" rotWithShape="0">
              <a:schemeClr val="bg1">
                <a:lumMod val="65000"/>
                <a:alpha val="52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de-DE" sz="3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Text</a:t>
            </a:r>
          </a:p>
          <a:p>
            <a:pPr algn="ctr"/>
            <a:r>
              <a:rPr lang="de-DE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mit Hervor-</a:t>
            </a:r>
          </a:p>
          <a:p>
            <a:pPr algn="ctr"/>
            <a:r>
              <a:rPr lang="de-DE" sz="1800" b="1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hebungen</a:t>
            </a:r>
            <a:endParaRPr lang="de-DE" sz="18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428184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Calibri" pitchFamily="34" charset="0"/>
              </a:rPr>
              <a:t>WS Differenzierung Istanbul 3.-5.April 2014  –  Dr. L. </a:t>
            </a:r>
            <a:r>
              <a:rPr lang="de-DE" dirty="0" err="1" smtClean="0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25760"/>
            <a:ext cx="7198568" cy="1215008"/>
          </a:xfrm>
        </p:spPr>
        <p:txBody>
          <a:bodyPr/>
          <a:lstStyle/>
          <a:p>
            <a:pPr marL="609600" lvl="0" indent="-609600">
              <a:spcBef>
                <a:spcPct val="20000"/>
              </a:spcBef>
              <a:defRPr/>
            </a:pPr>
            <a:r>
              <a:rPr lang="de-DE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Auflösen des gleichen Anspruchsniveaus</a:t>
            </a:r>
            <a:br>
              <a:rPr lang="de-DE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z.B. das Mikroskop</a:t>
            </a:r>
            <a:endParaRPr lang="de-DE" sz="4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102330" y="1910639"/>
            <a:ext cx="5256587" cy="382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955311" y="1910891"/>
            <a:ext cx="5311071" cy="384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1616886" y="3068960"/>
            <a:ext cx="2286203" cy="1200329"/>
          </a:xfrm>
          <a:prstGeom prst="rect">
            <a:avLst/>
          </a:prstGeom>
          <a:solidFill>
            <a:srgbClr val="C00000"/>
          </a:solidFill>
          <a:effectLst>
            <a:outerShdw blurRad="152400" dist="38100" dir="2700000" sx="110000" sy="110000" algn="tl" rotWithShape="0">
              <a:schemeClr val="bg1">
                <a:lumMod val="65000"/>
                <a:alpha val="52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de-DE" sz="3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Begriffe</a:t>
            </a:r>
          </a:p>
          <a:p>
            <a:pPr algn="ctr"/>
            <a:r>
              <a:rPr lang="de-DE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und zugehörige </a:t>
            </a:r>
            <a:br>
              <a:rPr lang="de-DE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Erläuterungen</a:t>
            </a:r>
            <a:endParaRPr lang="de-DE" sz="18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280605" y="3068960"/>
            <a:ext cx="2638864" cy="1477328"/>
          </a:xfrm>
          <a:prstGeom prst="rect">
            <a:avLst/>
          </a:prstGeom>
          <a:solidFill>
            <a:srgbClr val="C00000"/>
          </a:solidFill>
          <a:effectLst>
            <a:outerShdw blurRad="152400" dist="38100" dir="2700000" sx="110000" sy="110000" algn="tl" rotWithShape="0">
              <a:schemeClr val="bg1">
                <a:lumMod val="65000"/>
                <a:alpha val="52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de-DE" sz="3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Kärtchen</a:t>
            </a:r>
          </a:p>
          <a:p>
            <a:pPr algn="ctr"/>
            <a:r>
              <a:rPr lang="de-DE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zum Ordnen - </a:t>
            </a:r>
            <a:br>
              <a:rPr lang="de-DE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anschließend</a:t>
            </a:r>
            <a:br>
              <a:rPr lang="de-DE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8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Skizze beschriften </a:t>
            </a:r>
            <a:endParaRPr lang="de-DE" sz="18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428184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Calibri" pitchFamily="34" charset="0"/>
              </a:rPr>
              <a:t>WS Differenzierung Istanbul 3.-5.April 2014  –  Dr. L. </a:t>
            </a:r>
            <a:r>
              <a:rPr lang="de-DE" dirty="0" err="1" smtClean="0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 smtClean="0">
                <a:latin typeface="Verdana" pitchFamily="34" charset="0"/>
              </a:rPr>
              <a:t>Schwerer, leichter, anders</a:t>
            </a:r>
            <a:endParaRPr lang="de-DE" dirty="0" smtClean="0">
              <a:latin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428184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Calibri" pitchFamily="34" charset="0"/>
              </a:rPr>
              <a:t>WS Differenzierung Istanbul 3.-5.April 2014  –  Dr. L. Stäudel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971600" y="2060848"/>
            <a:ext cx="3240360" cy="259228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127000" dist="38100" dir="13500000" sx="102000" sy="102000" algn="b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4175" marR="0" lvl="0" indent="0" defTabSz="914400" rtl="0" eaLnBrk="0" fontAlgn="base" latinLnBrk="0" hangingPunct="0">
              <a:lnSpc>
                <a:spcPct val="13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 smtClean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  <a:p>
            <a:pPr marL="384175" marR="0" lvl="0" indent="0" defTabSz="914400" rtl="0" eaLnBrk="0" fontAlgn="base" latinLnBrk="0" hangingPunct="0">
              <a:lnSpc>
                <a:spcPct val="13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80808"/>
                </a:solidFill>
                <a:latin typeface="Verdana" pitchFamily="34" charset="0"/>
                <a:cs typeface="Times New Roman" pitchFamily="18" charset="0"/>
              </a:rPr>
              <a:t>a</a:t>
            </a:r>
            <a:r>
              <a:rPr kumimoji="0" lang="de-DE" b="0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Verdana" pitchFamily="34" charset="0"/>
                <a:ea typeface="+mj-ea"/>
                <a:cs typeface="Times New Roman" pitchFamily="18" charset="0"/>
              </a:rPr>
              <a:t>) Asseln</a:t>
            </a:r>
            <a:endParaRPr kumimoji="0" lang="de-DE" b="0" i="0" u="none" strike="noStrike" kern="0" cap="none" spc="0" normalizeH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Verdana" pitchFamily="34" charset="0"/>
              <a:ea typeface="+mj-ea"/>
              <a:cs typeface="Times New Roman" pitchFamily="18" charset="0"/>
            </a:endParaRPr>
          </a:p>
          <a:p>
            <a:pPr marL="384175" marR="0" lvl="0" indent="0" defTabSz="914400" rtl="0" eaLnBrk="0" fontAlgn="base" latinLnBrk="0" hangingPunct="0">
              <a:lnSpc>
                <a:spcPct val="13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kern="0" baseline="0" dirty="0" smtClean="0">
                <a:solidFill>
                  <a:srgbClr val="080808"/>
                </a:solidFill>
                <a:latin typeface="Verdana" pitchFamily="34" charset="0"/>
                <a:ea typeface="+mj-ea"/>
                <a:cs typeface="Times New Roman" pitchFamily="18" charset="0"/>
              </a:rPr>
              <a:t>b)</a:t>
            </a:r>
            <a:r>
              <a:rPr lang="de-DE" kern="0" dirty="0" smtClean="0">
                <a:solidFill>
                  <a:srgbClr val="080808"/>
                </a:solidFill>
                <a:latin typeface="Verdana" pitchFamily="34" charset="0"/>
                <a:ea typeface="+mj-ea"/>
                <a:cs typeface="Times New Roman" pitchFamily="18" charset="0"/>
              </a:rPr>
              <a:t> Ölpest</a:t>
            </a:r>
          </a:p>
          <a:p>
            <a:pPr marL="384175" marR="0" lvl="0" indent="0" defTabSz="914400" rtl="0" eaLnBrk="0" fontAlgn="base" latinLnBrk="0" hangingPunct="0">
              <a:lnSpc>
                <a:spcPct val="13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b="0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Verdana" pitchFamily="34" charset="0"/>
                <a:ea typeface="+mj-ea"/>
                <a:cs typeface="Times New Roman" pitchFamily="18" charset="0"/>
              </a:rPr>
              <a:t>c)</a:t>
            </a:r>
            <a:r>
              <a:rPr kumimoji="0" lang="de-DE" b="0" i="0" u="none" strike="noStrike" kern="0" cap="none" spc="0" normalizeH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Verdana" pitchFamily="34" charset="0"/>
                <a:ea typeface="+mj-ea"/>
                <a:cs typeface="Times New Roman" pitchFamily="18" charset="0"/>
              </a:rPr>
              <a:t> Kühlschrank</a:t>
            </a:r>
            <a:endParaRPr kumimoji="0" lang="de-DE" b="0" i="0" u="none" strike="noStrike" kern="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Verdana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427984" y="3284984"/>
            <a:ext cx="407701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Arial" pitchFamily="34" charset="0"/>
                <a:cs typeface="Arial" pitchFamily="34" charset="0"/>
              </a:rPr>
              <a:t>Wählen Sie eine der drei</a:t>
            </a:r>
            <a:br>
              <a:rPr lang="de-DE" sz="2000" dirty="0" smtClean="0">
                <a:latin typeface="Arial" pitchFamily="34" charset="0"/>
                <a:cs typeface="Arial" pitchFamily="34" charset="0"/>
              </a:rPr>
            </a:br>
            <a:r>
              <a:rPr lang="de-DE" sz="2000" dirty="0" smtClean="0">
                <a:latin typeface="Arial" pitchFamily="34" charset="0"/>
                <a:cs typeface="Arial" pitchFamily="34" charset="0"/>
              </a:rPr>
              <a:t>Beispielaufgaben. </a:t>
            </a:r>
          </a:p>
          <a:p>
            <a:pPr marL="355600" indent="-355600">
              <a:buFontTx/>
              <a:buChar char="-"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Stellen Sie fest, durch welche </a:t>
            </a:r>
            <a:br>
              <a:rPr lang="de-DE" sz="2000" dirty="0" smtClean="0">
                <a:latin typeface="Arial" pitchFamily="34" charset="0"/>
                <a:cs typeface="Arial" pitchFamily="34" charset="0"/>
              </a:rPr>
            </a:br>
            <a:r>
              <a:rPr lang="de-DE" sz="2000" dirty="0" smtClean="0">
                <a:latin typeface="Arial" pitchFamily="34" charset="0"/>
                <a:cs typeface="Arial" pitchFamily="34" charset="0"/>
              </a:rPr>
              <a:t>Maßnahmen die Aufgaben-</a:t>
            </a:r>
            <a:br>
              <a:rPr lang="de-DE" sz="2000" dirty="0" smtClean="0">
                <a:latin typeface="Arial" pitchFamily="34" charset="0"/>
                <a:cs typeface="Arial" pitchFamily="34" charset="0"/>
              </a:rPr>
            </a:b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stellung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verändert  wurde. </a:t>
            </a:r>
          </a:p>
          <a:p>
            <a:pPr marL="355600" indent="-355600">
              <a:buFontTx/>
              <a:buChar char="-"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Klären Sie, ob sich dabei der </a:t>
            </a:r>
            <a:br>
              <a:rPr lang="de-DE" sz="2000" dirty="0" smtClean="0">
                <a:latin typeface="Arial" pitchFamily="34" charset="0"/>
                <a:cs typeface="Arial" pitchFamily="34" charset="0"/>
              </a:rPr>
            </a:br>
            <a:r>
              <a:rPr lang="de-DE" sz="2000" dirty="0" smtClean="0">
                <a:latin typeface="Arial" pitchFamily="34" charset="0"/>
                <a:cs typeface="Arial" pitchFamily="34" charset="0"/>
              </a:rPr>
              <a:t>Inhalt bzw. die Zielrichtung der </a:t>
            </a:r>
            <a:br>
              <a:rPr lang="de-DE" sz="2000" dirty="0" smtClean="0">
                <a:latin typeface="Arial" pitchFamily="34" charset="0"/>
                <a:cs typeface="Arial" pitchFamily="34" charset="0"/>
              </a:rPr>
            </a:br>
            <a:r>
              <a:rPr lang="de-DE" sz="2000" dirty="0" smtClean="0">
                <a:latin typeface="Arial" pitchFamily="34" charset="0"/>
                <a:cs typeface="Arial" pitchFamily="34" charset="0"/>
              </a:rPr>
              <a:t>Aufgabe verändert hat.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7744" y="6248400"/>
            <a:ext cx="468816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WS Differenzierung Istanbul 3.-5.April 2014  –  Dr. L. Stäudel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/>
          <p:cNvPicPr/>
          <p:nvPr/>
        </p:nvPicPr>
        <p:blipFill>
          <a:blip r:embed="rId3" cstate="print"/>
          <a:srcRect t="15449"/>
          <a:stretch>
            <a:fillRect/>
          </a:stretch>
        </p:blipFill>
        <p:spPr bwMode="auto">
          <a:xfrm>
            <a:off x="2411760" y="332656"/>
            <a:ext cx="5616624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467544" y="3068960"/>
            <a:ext cx="23054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Stichwort:</a:t>
            </a:r>
            <a:b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Heterogenität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37" y="3933056"/>
            <a:ext cx="14001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ußzeilenplatzhalter 9"/>
          <p:cNvSpPr txBox="1">
            <a:spLocks/>
          </p:cNvSpPr>
          <p:nvPr/>
        </p:nvSpPr>
        <p:spPr bwMode="auto">
          <a:xfrm rot="16200000">
            <a:off x="6283796" y="4276700"/>
            <a:ext cx="533623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WS Differenzierung Istanbul 3.-5.April 2014  –  Dr. L. Stäudel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1403648" y="2780928"/>
            <a:ext cx="6400800" cy="1512168"/>
          </a:xfrm>
        </p:spPr>
        <p:txBody>
          <a:bodyPr/>
          <a:lstStyle/>
          <a:p>
            <a:r>
              <a:rPr lang="de-DE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Arbeitsphase</a:t>
            </a:r>
            <a:endParaRPr lang="de-DE" sz="3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428184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Calibri" pitchFamily="34" charset="0"/>
              </a:rPr>
              <a:t>WS Differenzierung Istanbul 3.-5.April 2014  –  Dr.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25760"/>
            <a:ext cx="7198568" cy="1215008"/>
          </a:xfrm>
        </p:spPr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de-DE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Auflösen des gleichen Anspruchsniveaus</a:t>
            </a:r>
            <a:br>
              <a:rPr lang="de-DE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durch </a:t>
            </a:r>
            <a:r>
              <a:rPr lang="de-DE" sz="24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Variation des Aufgabenstamms </a:t>
            </a:r>
            <a:endParaRPr lang="de-DE" sz="40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971600" y="1628800"/>
            <a:ext cx="734188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Bei den 3 zuvor bearbeiteten Aufgaben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- Asseln (hell/dunkel, trocken/feucht)</a:t>
            </a:r>
            <a:b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- Ölpest (Bakterien als Abhilfe)</a:t>
            </a:r>
            <a:b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 - Kühlschrank (heizen mit offener Tür)</a:t>
            </a:r>
          </a:p>
          <a:p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wurde </a:t>
            </a:r>
            <a:r>
              <a:rPr lang="de-DE" sz="18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die Aufgabenstellung variiert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der Aufgaben-</a:t>
            </a:r>
            <a:b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stamm aber unverändert gelassen.</a:t>
            </a:r>
          </a:p>
          <a:p>
            <a:endParaRPr lang="de-DE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 der Umkehrung wird die Aufgabenstellung gleich gelassen,</a:t>
            </a:r>
          </a:p>
          <a:p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afür kann aber 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der </a:t>
            </a:r>
            <a:r>
              <a:rPr lang="de-DE" sz="18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Aufgabenstamm </a:t>
            </a:r>
            <a:r>
              <a:rPr lang="de-DE" sz="18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verändert 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werden:</a:t>
            </a:r>
            <a:endParaRPr lang="de-DE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Tx/>
              <a:buChar char="-"/>
            </a:pP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durch Hinzufügen bzw. Weglassen lösungsrelevanter</a:t>
            </a:r>
            <a:b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Informationen</a:t>
            </a:r>
          </a:p>
          <a:p>
            <a:pPr>
              <a:buFontTx/>
              <a:buChar char="-"/>
            </a:pP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durch Ergänzung mit Abbildungen, Skizzen, Tabellen</a:t>
            </a:r>
          </a:p>
          <a:p>
            <a:pPr>
              <a:buFontTx/>
              <a:buChar char="-"/>
            </a:pP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durch mehr oder weniger komplexe sprachliche </a:t>
            </a:r>
            <a:b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Formulierung (ggf. muss der Schüler erst die relevanten </a:t>
            </a:r>
            <a:b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Informationen identifizieren)</a:t>
            </a:r>
            <a:endParaRPr lang="de-DE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428184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Calibri" pitchFamily="34" charset="0"/>
              </a:rPr>
              <a:t>WS Differenzierung Istanbul 3.-5.April 2014  –  Dr.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1259632" y="4437112"/>
            <a:ext cx="6840760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2770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1411560" y="404664"/>
            <a:ext cx="6400800" cy="1512168"/>
          </a:xfrm>
        </p:spPr>
        <p:txBody>
          <a:bodyPr/>
          <a:lstStyle/>
          <a:p>
            <a:r>
              <a:rPr lang="de-DE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Umgehen mit Heterogenität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99592" y="1902764"/>
            <a:ext cx="7330084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Eigentlich hat jeder der Lernenden eigene bzw. andere </a:t>
            </a:r>
            <a:b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Lernvoraussetzungen, Motivationen, Schwächen und</a:t>
            </a:r>
            <a:b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Stärken.</a:t>
            </a:r>
          </a:p>
          <a:p>
            <a:pPr>
              <a:spcAft>
                <a:spcPts val="600"/>
              </a:spcAft>
            </a:pPr>
            <a:endParaRPr lang="de-DE" sz="20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Aber: Individualisierung im Unterricht hat Grenzen.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872490" y="4068228"/>
            <a:ext cx="721383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Möglichkeiten:</a:t>
            </a:r>
            <a:b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-  Methodisch vielfältige Angebote / Lernsituationen</a:t>
            </a:r>
            <a:b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-  Differenzierung der Anforderungen</a:t>
            </a:r>
            <a:b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-  Zur Verfügung stellen von Hilfen</a:t>
            </a:r>
            <a:b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-  permanentes Feedback / </a:t>
            </a:r>
            <a:r>
              <a:rPr lang="de-DE" sz="20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peer</a:t>
            </a: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group</a:t>
            </a: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feedback</a:t>
            </a: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-  Metakommunikation    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de-DE" sz="2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Zum Start: </a:t>
            </a:r>
            <a:br>
              <a:rPr lang="de-DE" sz="2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drei Methodenwerkzeuge mit Spielcharakter</a:t>
            </a:r>
            <a:endParaRPr lang="de-DE" dirty="0"/>
          </a:p>
        </p:txBody>
      </p:sp>
      <p:sp>
        <p:nvSpPr>
          <p:cNvPr id="6" name="Untertitel 5"/>
          <p:cNvSpPr>
            <a:spLocks noGrp="1"/>
          </p:cNvSpPr>
          <p:nvPr>
            <p:ph idx="1"/>
          </p:nvPr>
        </p:nvSpPr>
        <p:spPr>
          <a:xfrm>
            <a:off x="685800" y="2266528"/>
            <a:ext cx="7772400" cy="4114800"/>
          </a:xfrm>
        </p:spPr>
        <p:txBody>
          <a:bodyPr/>
          <a:lstStyle/>
          <a:p>
            <a:pPr marL="0" lvl="0" indent="0" algn="ctr">
              <a:buNone/>
            </a:pPr>
            <a:r>
              <a:rPr lang="de-DE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Formel-Rommé</a:t>
            </a:r>
          </a:p>
          <a:p>
            <a:pPr marL="0" lvl="0" indent="0" algn="ctr">
              <a:buNone/>
            </a:pPr>
            <a:endParaRPr lang="de-DE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de-DE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Fressbeziehungen im Wald</a:t>
            </a:r>
          </a:p>
          <a:p>
            <a:pPr marL="0" indent="0" algn="ctr">
              <a:buNone/>
            </a:pPr>
            <a:endParaRPr lang="de-DE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ctr">
              <a:buNone/>
            </a:pPr>
            <a:r>
              <a:rPr lang="de-DE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Physik-Tabu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428184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Calibri" pitchFamily="34" charset="0"/>
              </a:rPr>
              <a:t>WS Differenzierung Istanbul 3.-5.April 2014  –  Dr. L. </a:t>
            </a:r>
            <a:r>
              <a:rPr lang="de-DE" dirty="0" err="1" smtClean="0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1339552" y="980728"/>
            <a:ext cx="6400800" cy="1296144"/>
          </a:xfrm>
        </p:spPr>
        <p:txBody>
          <a:bodyPr/>
          <a:lstStyle/>
          <a:p>
            <a:r>
              <a:rPr lang="de-DE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Fressbeziehungen im Wald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80924" y="2060848"/>
            <a:ext cx="7555595" cy="3570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1463" indent="-271463">
              <a:spcAft>
                <a:spcPts val="600"/>
              </a:spcAft>
              <a:buFont typeface="Arial" pitchFamily="34" charset="0"/>
              <a:buChar char="•"/>
            </a:pPr>
            <a: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Sie erhalten je einen Satz von 36 Karten </a:t>
            </a:r>
            <a:b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mit Tieren, Pflanzen, Insekten – </a:t>
            </a:r>
            <a:b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suchen Sie davon 10 bis 12 aus.</a:t>
            </a:r>
          </a:p>
          <a:p>
            <a:pPr marL="271463" indent="-271463">
              <a:spcAft>
                <a:spcPts val="600"/>
              </a:spcAft>
              <a:buFont typeface="Arial" pitchFamily="34" charset="0"/>
              <a:buChar char="•"/>
            </a:pPr>
            <a: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Dazu gibt es rote Papierstreifen, auf denen </a:t>
            </a:r>
            <a:b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Sie die „Fressrichtung“ mit </a:t>
            </a:r>
            <a:r>
              <a:rPr lang="de-DE" dirty="0" err="1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Edding</a:t>
            </a:r>
            <a: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markieren </a:t>
            </a:r>
            <a:b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können.</a:t>
            </a:r>
          </a:p>
          <a:p>
            <a:pPr marL="271463" indent="-271463">
              <a:spcAft>
                <a:spcPts val="600"/>
              </a:spcAft>
              <a:buFont typeface="Arial" pitchFamily="34" charset="0"/>
              <a:buChar char="•"/>
            </a:pPr>
            <a: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Legen Sie die Karten und die Pfeile so aus, </a:t>
            </a:r>
            <a:b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dass ein möglichst übersichtliches Bild der </a:t>
            </a:r>
            <a:b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Fressbeziehungen entsteht.</a:t>
            </a:r>
          </a:p>
        </p:txBody>
      </p:sp>
      <p:sp>
        <p:nvSpPr>
          <p:cNvPr id="8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428184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Calibri" pitchFamily="34" charset="0"/>
              </a:rPr>
              <a:t>WS Differenzierung Istanbul 3.-5.April 2014  –  Dr. L. </a:t>
            </a:r>
            <a:r>
              <a:rPr lang="de-DE" dirty="0" err="1" smtClean="0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1339552" y="980728"/>
            <a:ext cx="6400800" cy="1296144"/>
          </a:xfrm>
        </p:spPr>
        <p:txBody>
          <a:bodyPr/>
          <a:lstStyle/>
          <a:p>
            <a:r>
              <a:rPr lang="de-DE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Formel-Rommé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55576" y="1988840"/>
            <a:ext cx="7783798" cy="3200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1463" indent="-271463">
              <a:spcAft>
                <a:spcPts val="600"/>
              </a:spcAft>
              <a:buFont typeface="Arial" pitchFamily="34" charset="0"/>
              <a:buChar char="•"/>
            </a:pPr>
            <a: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Sie erhalten je einen Satz von 100 Karten mit </a:t>
            </a:r>
            <a:b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Element-Symbolen, Indexzahlen und Namen </a:t>
            </a:r>
            <a:b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von Verbindungen bzw. Edelgasen.</a:t>
            </a:r>
          </a:p>
          <a:p>
            <a:pPr marL="271463" indent="-271463">
              <a:spcAft>
                <a:spcPts val="600"/>
              </a:spcAft>
              <a:buFont typeface="Arial" pitchFamily="34" charset="0"/>
              <a:buChar char="•"/>
            </a:pPr>
            <a: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Ziel ist die Bildung von </a:t>
            </a:r>
            <a:b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einfachen Molekülformeln</a:t>
            </a:r>
            <a:b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wie</a:t>
            </a:r>
          </a:p>
          <a:p>
            <a:pPr marL="271463" indent="-271463">
              <a:spcAft>
                <a:spcPts val="600"/>
              </a:spcAft>
              <a:buFont typeface="Arial" pitchFamily="34" charset="0"/>
              <a:buChar char="•"/>
            </a:pPr>
            <a: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Zu Beginn erhält jeder Spieler 9 Karten – alles </a:t>
            </a:r>
            <a:b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Weitere auf der Spielanleitung.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 t="5007" b="14889"/>
          <a:stretch>
            <a:fillRect/>
          </a:stretch>
        </p:blipFill>
        <p:spPr bwMode="auto">
          <a:xfrm>
            <a:off x="5076056" y="3140968"/>
            <a:ext cx="268605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3140968"/>
            <a:ext cx="713241" cy="11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428184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latin typeface="Calibri" pitchFamily="34" charset="0"/>
              </a:rPr>
              <a:t>WS Differenzierung Istanbul 3.-5.April 2014  –  Dr. L. </a:t>
            </a:r>
            <a:r>
              <a:rPr lang="de-DE" dirty="0" err="1" smtClean="0">
                <a:latin typeface="Calibri" pitchFamily="34" charset="0"/>
              </a:rPr>
              <a:t>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1653</Words>
  <Application>Microsoft Office PowerPoint</Application>
  <PresentationFormat>Bildschirmpräsentation (4:3)</PresentationFormat>
  <Paragraphs>576</Paragraphs>
  <Slides>51</Slides>
  <Notes>8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51</vt:i4>
      </vt:variant>
    </vt:vector>
  </HeadingPairs>
  <TitlesOfParts>
    <vt:vector size="52" baseType="lpstr">
      <vt:lpstr>Standarddesign</vt:lpstr>
      <vt:lpstr>Binnendifferenzierung (nicht nur) im naturwissenschaftlichenUnterricht</vt:lpstr>
      <vt:lpstr>Verlaufsplan</vt:lpstr>
      <vt:lpstr>Die verteilten Materialien sowie ergänzende Informationen finden Sie ab Montag (7.4.) zum Download unter:</vt:lpstr>
      <vt:lpstr> Umgehen mit Heterogenität: Möglichkeiten   Methodenvielfalt: Methodenwerkzeuge  Spielen, Üben, Ordnen, …</vt:lpstr>
      <vt:lpstr>Folie 5</vt:lpstr>
      <vt:lpstr>Folie 6</vt:lpstr>
      <vt:lpstr>Zum Start:  drei Methodenwerkzeuge mit Spielcharakter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Methodenwerkzeuge - Übersicht</vt:lpstr>
      <vt:lpstr>Methoden-Werkzeuge </vt:lpstr>
      <vt:lpstr>Ein „Schaufensterbummel“  und ein „Kugellager“:</vt:lpstr>
      <vt:lpstr>Folie 19</vt:lpstr>
      <vt:lpstr>Methodenwerkzeuge</vt:lpstr>
      <vt:lpstr>Methodenwerkzeuge zur Strukturierung und Hierarchisierung vorhandener Kenntnisse</vt:lpstr>
      <vt:lpstr>Kärtchentisch</vt:lpstr>
      <vt:lpstr>Mapping-Verfahren MindManager Smart</vt:lpstr>
      <vt:lpstr>Mapping-Verfahren  Concept-Map (Cmap) </vt:lpstr>
      <vt:lpstr>Methodenwerkzeuge  zur Wiederholung, Festigung und Vertiefung</vt:lpstr>
      <vt:lpstr>Memory</vt:lpstr>
      <vt:lpstr>Methodenwerkzeug  mit spielerischer Lernkontrolle „es geht auf!“ </vt:lpstr>
      <vt:lpstr>HotPotatoes</vt:lpstr>
      <vt:lpstr>Und jetzt an die Arbeit:</vt:lpstr>
      <vt:lpstr>Methodenwerkzeuge</vt:lpstr>
      <vt:lpstr>Ihre Ergebnisse:</vt:lpstr>
      <vt:lpstr>Folie 32</vt:lpstr>
      <vt:lpstr> Fachspracherwerb unterstützen (DFU) &amp; Wechsel der Darstellungsformen  Aufgaben:  Anforderungen gezielt variieren</vt:lpstr>
      <vt:lpstr>Methodenwerkzeuge</vt:lpstr>
      <vt:lpstr>Methodenwerkzeuge zur Unterstützung fachsprachlich angemessener Formulierung</vt:lpstr>
      <vt:lpstr>Folie 36</vt:lpstr>
      <vt:lpstr>Folie 37</vt:lpstr>
      <vt:lpstr>Folie 38</vt:lpstr>
      <vt:lpstr>Folie 39</vt:lpstr>
      <vt:lpstr>Folie 40</vt:lpstr>
      <vt:lpstr>Und jetzt an die Arbeit:</vt:lpstr>
      <vt:lpstr>Methodenwerkzeuge</vt:lpstr>
      <vt:lpstr>Folie 43</vt:lpstr>
      <vt:lpstr>Ihre Ergebnisse:</vt:lpstr>
      <vt:lpstr>Aufgaben differenzieren</vt:lpstr>
      <vt:lpstr>Auflösen des gleichen Anspruchsniveaus</vt:lpstr>
      <vt:lpstr>Auflösen des gleichen Anspruchsniveaus z.B. das Mikroskop</vt:lpstr>
      <vt:lpstr>Auflösen des gleichen Anspruchsniveaus z.B. das Mikroskop</vt:lpstr>
      <vt:lpstr>Schwerer, leichter, anders</vt:lpstr>
      <vt:lpstr>Folie 50</vt:lpstr>
      <vt:lpstr>Auflösen des gleichen Anspruchsniveaus durch Variation des Aufgabenstamms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Binnendifferenzierung im naturwissenschaftlichen Unterricht:  Methodenwerkzeuge und spielerische Ansätze</dc:title>
  <dc:creator>lutz</dc:creator>
  <cp:lastModifiedBy>neu</cp:lastModifiedBy>
  <cp:revision>68</cp:revision>
  <cp:lastPrinted>2003-01-21T20:18:27Z</cp:lastPrinted>
  <dcterms:created xsi:type="dcterms:W3CDTF">2001-10-21T10:59:44Z</dcterms:created>
  <dcterms:modified xsi:type="dcterms:W3CDTF">2014-04-05T10:37:12Z</dcterms:modified>
</cp:coreProperties>
</file>